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Corsiva"/>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5" roundtripDataSignature="AMtx7mj6L3IZwcpgUATu3gYwpYu+0vjJ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orsiva-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orsiva-italic.fntdata"/><Relationship Id="rId10" Type="http://schemas.openxmlformats.org/officeDocument/2006/relationships/slide" Target="slides/slide5.xml"/><Relationship Id="rId32" Type="http://schemas.openxmlformats.org/officeDocument/2006/relationships/font" Target="fonts/Corsiva-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Corsiva-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 name="Google Shape;5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-hans-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c76cc3fa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cc76cc3fa7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c76cc3fa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cc76cc3fa7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c76cc3fa7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cc76cc3fa7_4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a26e203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7a26e2032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cc76cc3fa7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cc76cc3fa7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c76cc3fa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cc76cc3fa7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c7e6a6d8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cc7e6a6d8a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800"/>
              <a:buFont typeface="Arial"/>
              <a:buNone/>
            </a:pPr>
            <a:r>
              <a:rPr lang="en" sz="1300"/>
              <a:t>Claire - (silde:18 - 21 2m30sec)</a:t>
            </a:r>
            <a:endParaRPr sz="1300"/>
          </a:p>
          <a:p>
            <a:pPr indent="0" lvl="0" marL="0" rtl="0" algn="l">
              <a:lnSpc>
                <a:spcPct val="115000"/>
              </a:lnSpc>
              <a:spcBef>
                <a:spcPts val="1200"/>
              </a:spcBef>
              <a:spcAft>
                <a:spcPts val="0"/>
              </a:spcAft>
              <a:buClr>
                <a:schemeClr val="dk1"/>
              </a:buClr>
              <a:buSzPts val="1800"/>
              <a:buFont typeface="Arial"/>
              <a:buNone/>
            </a:pPr>
            <a:r>
              <a:rPr lang="en" sz="1300"/>
              <a:t>let me introduce the sales opportunities and payment detail tables. </a:t>
            </a:r>
            <a:endParaRPr sz="1300"/>
          </a:p>
          <a:p>
            <a:pPr indent="0" lvl="0" marL="0" rtl="0" algn="l">
              <a:lnSpc>
                <a:spcPct val="115000"/>
              </a:lnSpc>
              <a:spcBef>
                <a:spcPts val="1200"/>
              </a:spcBef>
              <a:spcAft>
                <a:spcPts val="0"/>
              </a:spcAft>
              <a:buClr>
                <a:schemeClr val="dk1"/>
              </a:buClr>
              <a:buSzPts val="1800"/>
              <a:buFont typeface="Arial"/>
              <a:buNone/>
            </a:pPr>
            <a:r>
              <a:rPr lang="en" sz="1300"/>
              <a:t>These two tables work to store data between the customer and order. </a:t>
            </a:r>
            <a:endParaRPr sz="1300"/>
          </a:p>
          <a:p>
            <a:pPr indent="0" lvl="0" marL="0" rtl="0" algn="l">
              <a:lnSpc>
                <a:spcPct val="115000"/>
              </a:lnSpc>
              <a:spcBef>
                <a:spcPts val="1200"/>
              </a:spcBef>
              <a:spcAft>
                <a:spcPts val="0"/>
              </a:spcAft>
              <a:buClr>
                <a:schemeClr val="dk1"/>
              </a:buClr>
              <a:buSzPts val="1800"/>
              <a:buFont typeface="Arial"/>
              <a:buNone/>
            </a:pPr>
            <a:r>
              <a:rPr lang="en" sz="1300"/>
              <a:t>First, Salesopportunities table is</a:t>
            </a:r>
            <a:endParaRPr sz="1300"/>
          </a:p>
          <a:p>
            <a:pPr indent="0" lvl="0" marL="0" rtl="0" algn="l">
              <a:lnSpc>
                <a:spcPct val="115000"/>
              </a:lnSpc>
              <a:spcBef>
                <a:spcPts val="1200"/>
              </a:spcBef>
              <a:spcAft>
                <a:spcPts val="0"/>
              </a:spcAft>
              <a:buClr>
                <a:schemeClr val="dk1"/>
              </a:buClr>
              <a:buSzPts val="1800"/>
              <a:buFont typeface="Arial"/>
              <a:buNone/>
            </a:pPr>
            <a:r>
              <a:rPr lang="en" sz="1300"/>
              <a:t> for storing future sales chances.</a:t>
            </a:r>
            <a:endParaRPr sz="1300"/>
          </a:p>
          <a:p>
            <a:pPr indent="0" lvl="0" marL="0" rtl="0" algn="l">
              <a:lnSpc>
                <a:spcPct val="115000"/>
              </a:lnSpc>
              <a:spcBef>
                <a:spcPts val="1200"/>
              </a:spcBef>
              <a:spcAft>
                <a:spcPts val="0"/>
              </a:spcAft>
              <a:buClr>
                <a:schemeClr val="dk1"/>
              </a:buClr>
              <a:buSzPts val="1800"/>
              <a:buFont typeface="Arial"/>
              <a:buNone/>
            </a:pPr>
            <a:r>
              <a:rPr lang="en" sz="1300"/>
              <a:t> Before the contract between the customer and us, we note the summary of the customer’s future requirments and specification here</a:t>
            </a:r>
            <a:endParaRPr sz="1300"/>
          </a:p>
          <a:p>
            <a:pPr indent="0" lvl="0" marL="0" rtl="0" algn="l">
              <a:lnSpc>
                <a:spcPct val="115000"/>
              </a:lnSpc>
              <a:spcBef>
                <a:spcPts val="1200"/>
              </a:spcBef>
              <a:spcAft>
                <a:spcPts val="0"/>
              </a:spcAft>
              <a:buClr>
                <a:schemeClr val="dk1"/>
              </a:buClr>
              <a:buSzPts val="1800"/>
              <a:buFont typeface="Arial"/>
              <a:buNone/>
            </a:pPr>
            <a:r>
              <a:rPr lang="en" sz="1300"/>
              <a:t> to make a deal in the future. </a:t>
            </a:r>
            <a:endParaRPr sz="1300"/>
          </a:p>
          <a:p>
            <a:pPr indent="0" lvl="0" marL="0" rtl="0" algn="l">
              <a:lnSpc>
                <a:spcPct val="115000"/>
              </a:lnSpc>
              <a:spcBef>
                <a:spcPts val="1200"/>
              </a:spcBef>
              <a:spcAft>
                <a:spcPts val="0"/>
              </a:spcAft>
              <a:buClr>
                <a:schemeClr val="dk1"/>
              </a:buClr>
              <a:buSzPts val="1800"/>
              <a:buFont typeface="Arial"/>
              <a:buNone/>
            </a:pPr>
            <a:r>
              <a:rPr lang="en" sz="1300"/>
              <a:t>And on PaymentDetail table,</a:t>
            </a:r>
            <a:endParaRPr sz="1300"/>
          </a:p>
          <a:p>
            <a:pPr indent="0" lvl="0" marL="0" rtl="0" algn="l">
              <a:lnSpc>
                <a:spcPct val="115000"/>
              </a:lnSpc>
              <a:spcBef>
                <a:spcPts val="1200"/>
              </a:spcBef>
              <a:spcAft>
                <a:spcPts val="0"/>
              </a:spcAft>
              <a:buClr>
                <a:schemeClr val="dk1"/>
              </a:buClr>
              <a:buSzPts val="1800"/>
              <a:buFont typeface="Arial"/>
              <a:buNone/>
            </a:pPr>
            <a:r>
              <a:rPr lang="en" sz="1300"/>
              <a:t> we store literally all the payment details </a:t>
            </a:r>
            <a:endParaRPr sz="1300"/>
          </a:p>
          <a:p>
            <a:pPr indent="0" lvl="0" marL="0" rtl="0" algn="l">
              <a:lnSpc>
                <a:spcPct val="115000"/>
              </a:lnSpc>
              <a:spcBef>
                <a:spcPts val="1200"/>
              </a:spcBef>
              <a:spcAft>
                <a:spcPts val="0"/>
              </a:spcAft>
              <a:buClr>
                <a:schemeClr val="dk1"/>
              </a:buClr>
              <a:buSzPts val="1800"/>
              <a:buFont typeface="Arial"/>
              <a:buNone/>
            </a:pPr>
            <a:r>
              <a:rPr lang="en" sz="1300"/>
              <a:t>from the orders. </a:t>
            </a:r>
            <a:endParaRPr sz="1300"/>
          </a:p>
          <a:p>
            <a:pPr indent="0" lvl="0" marL="0" rtl="0" algn="l">
              <a:lnSpc>
                <a:spcPct val="115000"/>
              </a:lnSpc>
              <a:spcBef>
                <a:spcPts val="1200"/>
              </a:spcBef>
              <a:spcAft>
                <a:spcPts val="0"/>
              </a:spcAft>
              <a:buClr>
                <a:schemeClr val="dk1"/>
              </a:buClr>
              <a:buSzPts val="1800"/>
              <a:buFont typeface="Arial"/>
              <a:buNone/>
            </a:pPr>
            <a:r>
              <a:rPr lang="en" sz="1300"/>
              <a:t>It contains the mod of payment and note additionally.</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c76cc3fa7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gcc76cc3fa7_1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-hans-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c7e6a6d8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cc7e6a6d8a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800"/>
              <a:buFont typeface="Arial"/>
              <a:buNone/>
            </a:pPr>
            <a:r>
              <a:rPr lang="en" sz="1300"/>
              <a:t>Claire - here, we can see the function and constraints for these tables. </a:t>
            </a:r>
            <a:endParaRPr sz="1300"/>
          </a:p>
          <a:p>
            <a:pPr indent="0" lvl="0" marL="0" rtl="0" algn="l">
              <a:lnSpc>
                <a:spcPct val="115000"/>
              </a:lnSpc>
              <a:spcBef>
                <a:spcPts val="1200"/>
              </a:spcBef>
              <a:spcAft>
                <a:spcPts val="0"/>
              </a:spcAft>
              <a:buClr>
                <a:schemeClr val="dk1"/>
              </a:buClr>
              <a:buSzPts val="1800"/>
              <a:buFont typeface="Arial"/>
              <a:buNone/>
            </a:pPr>
            <a:r>
              <a:rPr lang="en" sz="1300"/>
              <a:t>the amount in the order table and paymentdetail table should be same for the data consistency. </a:t>
            </a:r>
            <a:endParaRPr sz="1300"/>
          </a:p>
          <a:p>
            <a:pPr indent="0" lvl="0" marL="0" rtl="0" algn="l">
              <a:lnSpc>
                <a:spcPct val="115000"/>
              </a:lnSpc>
              <a:spcBef>
                <a:spcPts val="1200"/>
              </a:spcBef>
              <a:spcAft>
                <a:spcPts val="0"/>
              </a:spcAft>
              <a:buClr>
                <a:schemeClr val="dk1"/>
              </a:buClr>
              <a:buSzPts val="1800"/>
              <a:buFont typeface="Arial"/>
              <a:buNone/>
            </a:pPr>
            <a:r>
              <a:rPr lang="en" sz="1300"/>
              <a:t>For this, we’ve created the function</a:t>
            </a:r>
            <a:endParaRPr sz="1300"/>
          </a:p>
          <a:p>
            <a:pPr indent="0" lvl="0" marL="0" rtl="0" algn="l">
              <a:lnSpc>
                <a:spcPct val="115000"/>
              </a:lnSpc>
              <a:spcBef>
                <a:spcPts val="1200"/>
              </a:spcBef>
              <a:spcAft>
                <a:spcPts val="0"/>
              </a:spcAft>
              <a:buClr>
                <a:schemeClr val="dk1"/>
              </a:buClr>
              <a:buSzPts val="1800"/>
              <a:buFont typeface="Arial"/>
              <a:buNone/>
            </a:pPr>
            <a:r>
              <a:rPr lang="en" sz="1300"/>
              <a:t> to check the constraint and applied it on the payment table. </a:t>
            </a:r>
            <a:endParaRPr sz="1300"/>
          </a:p>
          <a:p>
            <a:pPr indent="0" lvl="0" marL="0" rtl="0" algn="l">
              <a:lnSpc>
                <a:spcPct val="115000"/>
              </a:lnSpc>
              <a:spcBef>
                <a:spcPts val="1200"/>
              </a:spcBef>
              <a:spcAft>
                <a:spcPts val="0"/>
              </a:spcAft>
              <a:buClr>
                <a:schemeClr val="dk1"/>
              </a:buClr>
              <a:buSzPts val="1800"/>
              <a:buFont typeface="Arial"/>
              <a:buNone/>
            </a:pPr>
            <a:r>
              <a:rPr lang="en" sz="1300"/>
              <a:t>Plus, amount should be more than 0.</a:t>
            </a:r>
            <a:endParaRPr sz="1300"/>
          </a:p>
          <a:p>
            <a:pPr indent="0" lvl="0" marL="0" rtl="0" algn="l">
              <a:lnSpc>
                <a:spcPct val="115000"/>
              </a:lnSpc>
              <a:spcBef>
                <a:spcPts val="1200"/>
              </a:spcBef>
              <a:spcAft>
                <a:spcPts val="0"/>
              </a:spcAft>
              <a:buClr>
                <a:schemeClr val="dk1"/>
              </a:buClr>
              <a:buSzPts val="1800"/>
              <a:buFont typeface="Arial"/>
              <a:buNone/>
            </a:pPr>
            <a:r>
              <a:rPr lang="en" sz="1300"/>
              <a:t> Lastly, the payment for one order should be one, so we put the constraint for that as well.</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Claire - Let me introduce two views </a:t>
            </a:r>
            <a:endParaRPr/>
          </a:p>
          <a:p>
            <a:pPr indent="0" lvl="0" marL="0" rtl="0" algn="l">
              <a:lnSpc>
                <a:spcPct val="100000"/>
              </a:lnSpc>
              <a:spcBef>
                <a:spcPts val="0"/>
              </a:spcBef>
              <a:spcAft>
                <a:spcPts val="0"/>
              </a:spcAft>
              <a:buSzPts val="1100"/>
              <a:buNone/>
            </a:pPr>
            <a:r>
              <a:rPr lang="en"/>
              <a:t>which can help analysing and reporting the data easily. </a:t>
            </a:r>
            <a:endParaRPr/>
          </a:p>
          <a:p>
            <a:pPr indent="0" lvl="0" marL="0" rtl="0" algn="l">
              <a:lnSpc>
                <a:spcPct val="100000"/>
              </a:lnSpc>
              <a:spcBef>
                <a:spcPts val="0"/>
              </a:spcBef>
              <a:spcAft>
                <a:spcPts val="0"/>
              </a:spcAft>
              <a:buSzPts val="1100"/>
              <a:buNone/>
            </a:pPr>
            <a:r>
              <a:rPr lang="en"/>
              <a:t>First, This is the view named orderDetailsPerMonth. </a:t>
            </a:r>
            <a:endParaRPr/>
          </a:p>
          <a:p>
            <a:pPr indent="0" lvl="0" marL="0" rtl="0" algn="l">
              <a:lnSpc>
                <a:spcPct val="100000"/>
              </a:lnSpc>
              <a:spcBef>
                <a:spcPts val="0"/>
              </a:spcBef>
              <a:spcAft>
                <a:spcPts val="0"/>
              </a:spcAft>
              <a:buSzPts val="1100"/>
              <a:buNone/>
            </a:pPr>
            <a:r>
              <a:rPr lang="en"/>
              <a:t>From this view, we can see the summarized data of total order and sales amount by month. </a:t>
            </a:r>
            <a:endParaRPr/>
          </a:p>
          <a:p>
            <a:pPr indent="0" lvl="0" marL="0" rtl="0" algn="l">
              <a:lnSpc>
                <a:spcPct val="100000"/>
              </a:lnSpc>
              <a:spcBef>
                <a:spcPts val="0"/>
              </a:spcBef>
              <a:spcAft>
                <a:spcPts val="0"/>
              </a:spcAft>
              <a:buSzPts val="1100"/>
              <a:buNone/>
            </a:pPr>
            <a:r>
              <a:rPr lang="en"/>
              <a:t>I put the last sentence to sort the result by appropriate order.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Claire - second, this is the other view of product statistics. From this, we can see all the data of processed products. We can see how much product we processed, sold, returned and reproduced.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Also We can confirm which products are popular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or having problems oftenly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so we can improve them not to be returned and reproduced in future processes.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Hans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Hans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cc76cc3fa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cc76cc3fa7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-hans-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595959"/>
                </a:solidFill>
              </a:rPr>
              <a:t>-hans-</a:t>
            </a:r>
            <a:endParaRPr sz="18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 sz="1800">
                <a:solidFill>
                  <a:srgbClr val="595959"/>
                </a:solidFill>
              </a:rPr>
              <a:t>With this, there is a lot of data that needs to be managed. Having a database does not necessarily optimize the schedule per se but it definitely helps to better analyze the records to optimize every process in the workflow for better quality and faster process.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-hans-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priya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800"/>
              <a:buFont typeface="Arial"/>
              <a:buNone/>
            </a:pPr>
            <a:r>
              <a:t/>
            </a:r>
            <a:endParaRPr sz="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2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 name="Google Shape;20;p2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 name="Google Shape;21;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2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3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34.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16.png"/><Relationship Id="rId5"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 Id="rId10" Type="http://schemas.openxmlformats.org/officeDocument/2006/relationships/image" Target="../media/image14.png"/><Relationship Id="rId9" Type="http://schemas.openxmlformats.org/officeDocument/2006/relationships/image" Target="../media/image15.gif"/><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pic>
        <p:nvPicPr>
          <p:cNvPr id="52" name="Google Shape;52;p1"/>
          <p:cNvPicPr preferRelativeResize="0"/>
          <p:nvPr/>
        </p:nvPicPr>
        <p:blipFill rotWithShape="1">
          <a:blip r:embed="rId3">
            <a:alphaModFix/>
          </a:blip>
          <a:srcRect b="0" l="0" r="0" t="0"/>
          <a:stretch/>
        </p:blipFill>
        <p:spPr>
          <a:xfrm>
            <a:off x="-122153" y="0"/>
            <a:ext cx="9266154" cy="5143499"/>
          </a:xfrm>
          <a:prstGeom prst="rect">
            <a:avLst/>
          </a:prstGeom>
          <a:noFill/>
          <a:ln>
            <a:noFill/>
          </a:ln>
        </p:spPr>
      </p:pic>
      <p:sp>
        <p:nvSpPr>
          <p:cNvPr id="53" name="Google Shape;53;p1"/>
          <p:cNvSpPr/>
          <p:nvPr/>
        </p:nvSpPr>
        <p:spPr>
          <a:xfrm>
            <a:off x="2632175" y="2457600"/>
            <a:ext cx="3840900" cy="2484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Arial"/>
              <a:ea typeface="Arial"/>
              <a:cs typeface="Arial"/>
              <a:sym typeface="Arial"/>
            </a:endParaRPr>
          </a:p>
        </p:txBody>
      </p:sp>
      <p:sp>
        <p:nvSpPr>
          <p:cNvPr id="54" name="Google Shape;54;p1"/>
          <p:cNvSpPr txBox="1"/>
          <p:nvPr/>
        </p:nvSpPr>
        <p:spPr>
          <a:xfrm>
            <a:off x="2051725" y="2457600"/>
            <a:ext cx="5201700" cy="2826000"/>
          </a:xfrm>
          <a:prstGeom prst="rect">
            <a:avLst/>
          </a:prstGeom>
          <a:noFill/>
          <a:ln>
            <a:noFill/>
          </a:ln>
        </p:spPr>
        <p:txBody>
          <a:bodyPr anchorCtr="0" anchor="t" bIns="91425" lIns="91425" spcFirstLastPara="1" rIns="91425" wrap="square" tIns="91425">
            <a:spAutoFit/>
          </a:bodyPr>
          <a:lstStyle/>
          <a:p>
            <a:pPr indent="0" lvl="0" marL="0" marR="0" rtl="0" algn="ctr">
              <a:lnSpc>
                <a:spcPct val="60000"/>
              </a:lnSpc>
              <a:spcBef>
                <a:spcPts val="0"/>
              </a:spcBef>
              <a:spcAft>
                <a:spcPts val="0"/>
              </a:spcAft>
              <a:buClr>
                <a:srgbClr val="000000"/>
              </a:buClr>
              <a:buSzPts val="3300"/>
              <a:buFont typeface="Arial"/>
              <a:buNone/>
            </a:pPr>
            <a:r>
              <a:rPr b="1" i="0" lang="en" sz="3300" u="none" cap="none" strike="noStrike">
                <a:solidFill>
                  <a:srgbClr val="0B5394"/>
                </a:solidFill>
                <a:latin typeface="Arial"/>
                <a:ea typeface="Arial"/>
                <a:cs typeface="Arial"/>
                <a:sym typeface="Arial"/>
              </a:rPr>
              <a:t>Package Manufacturing</a:t>
            </a:r>
            <a:endParaRPr b="1" i="0" sz="3300" u="none" cap="none" strike="noStrike">
              <a:solidFill>
                <a:srgbClr val="0B5394"/>
              </a:solidFill>
              <a:latin typeface="Arial"/>
              <a:ea typeface="Arial"/>
              <a:cs typeface="Arial"/>
              <a:sym typeface="Arial"/>
            </a:endParaRPr>
          </a:p>
          <a:p>
            <a:pPr indent="0" lvl="0" marL="0" marR="0" rtl="0" algn="ctr">
              <a:lnSpc>
                <a:spcPct val="60000"/>
              </a:lnSpc>
              <a:spcBef>
                <a:spcPts val="0"/>
              </a:spcBef>
              <a:spcAft>
                <a:spcPts val="0"/>
              </a:spcAft>
              <a:buClr>
                <a:srgbClr val="000000"/>
              </a:buClr>
              <a:buSzPts val="3300"/>
              <a:buFont typeface="Arial"/>
              <a:buNone/>
            </a:pPr>
            <a:r>
              <a:rPr b="1" i="0" lang="en" sz="3300" u="none" cap="none" strike="noStrike">
                <a:solidFill>
                  <a:srgbClr val="0B5394"/>
                </a:solidFill>
                <a:latin typeface="Arial"/>
                <a:ea typeface="Arial"/>
                <a:cs typeface="Arial"/>
                <a:sym typeface="Arial"/>
              </a:rPr>
              <a:t>Database</a:t>
            </a:r>
            <a:r>
              <a:rPr b="1" i="0" lang="en" sz="5900" u="none" cap="none" strike="noStrike">
                <a:solidFill>
                  <a:srgbClr val="0B5394"/>
                </a:solidFill>
                <a:latin typeface="Arial"/>
                <a:ea typeface="Arial"/>
                <a:cs typeface="Arial"/>
                <a:sym typeface="Arial"/>
              </a:rPr>
              <a:t> </a:t>
            </a:r>
            <a:r>
              <a:rPr b="1" i="0" lang="en" sz="3300" u="none" cap="none" strike="noStrike">
                <a:solidFill>
                  <a:srgbClr val="0B5394"/>
                </a:solidFill>
                <a:latin typeface="Arial"/>
                <a:ea typeface="Arial"/>
                <a:cs typeface="Arial"/>
                <a:sym typeface="Arial"/>
              </a:rPr>
              <a:t>System</a:t>
            </a:r>
            <a:endParaRPr b="1" i="0" sz="1200" u="none" cap="none" strike="noStrike">
              <a:solidFill>
                <a:srgbClr val="0B5394"/>
              </a:solidFill>
              <a:latin typeface="Arial"/>
              <a:ea typeface="Arial"/>
              <a:cs typeface="Arial"/>
              <a:sym typeface="Arial"/>
            </a:endParaRPr>
          </a:p>
          <a:p>
            <a:pPr indent="0" lvl="0" marL="0" marR="0" rtl="0" algn="ctr">
              <a:lnSpc>
                <a:spcPct val="60000"/>
              </a:lnSpc>
              <a:spcBef>
                <a:spcPts val="0"/>
              </a:spcBef>
              <a:spcAft>
                <a:spcPts val="0"/>
              </a:spcAft>
              <a:buClr>
                <a:srgbClr val="000000"/>
              </a:buClr>
              <a:buSzPts val="3300"/>
              <a:buFont typeface="Arial"/>
              <a:buNone/>
            </a:pPr>
            <a:r>
              <a:t/>
            </a:r>
            <a:endParaRPr b="1" i="0" sz="1200" u="none" cap="none" strike="noStrike">
              <a:solidFill>
                <a:srgbClr val="0B5394"/>
              </a:solidFill>
              <a:latin typeface="Arial"/>
              <a:ea typeface="Arial"/>
              <a:cs typeface="Arial"/>
              <a:sym typeface="Arial"/>
            </a:endParaRPr>
          </a:p>
          <a:p>
            <a:pPr indent="0" lvl="0" marL="0" marR="0" rtl="0" algn="ctr">
              <a:lnSpc>
                <a:spcPct val="60000"/>
              </a:lnSpc>
              <a:spcBef>
                <a:spcPts val="0"/>
              </a:spcBef>
              <a:spcAft>
                <a:spcPts val="0"/>
              </a:spcAft>
              <a:buClr>
                <a:srgbClr val="000000"/>
              </a:buClr>
              <a:buSzPts val="2900"/>
              <a:buFont typeface="Arial"/>
              <a:buNone/>
            </a:pPr>
            <a:r>
              <a:rPr b="1" i="0" lang="en" sz="2700" u="none" cap="none" strike="noStrike">
                <a:solidFill>
                  <a:srgbClr val="E69138"/>
                </a:solidFill>
                <a:latin typeface="Arial"/>
                <a:ea typeface="Arial"/>
                <a:cs typeface="Arial"/>
                <a:sym typeface="Arial"/>
              </a:rPr>
              <a:t>Project Team 1:</a:t>
            </a:r>
            <a:endParaRPr b="1" i="0" sz="800" u="none" cap="none" strike="noStrike">
              <a:solidFill>
                <a:srgbClr val="E69138"/>
              </a:solidFill>
              <a:latin typeface="Arial"/>
              <a:ea typeface="Arial"/>
              <a:cs typeface="Arial"/>
              <a:sym typeface="Arial"/>
            </a:endParaRPr>
          </a:p>
          <a:p>
            <a:pPr indent="0" lvl="0" marL="0" marR="0" rtl="0" algn="ctr">
              <a:lnSpc>
                <a:spcPct val="60000"/>
              </a:lnSpc>
              <a:spcBef>
                <a:spcPts val="0"/>
              </a:spcBef>
              <a:spcAft>
                <a:spcPts val="0"/>
              </a:spcAft>
              <a:buClr>
                <a:srgbClr val="000000"/>
              </a:buClr>
              <a:buSzPts val="2900"/>
              <a:buFont typeface="Arial"/>
              <a:buNone/>
            </a:pPr>
            <a:r>
              <a:t/>
            </a:r>
            <a:endParaRPr b="1" i="0" sz="800" u="none" cap="none" strike="noStrike">
              <a:solidFill>
                <a:srgbClr val="E69138"/>
              </a:solidFill>
              <a:latin typeface="Arial"/>
              <a:ea typeface="Arial"/>
              <a:cs typeface="Arial"/>
              <a:sym typeface="Arial"/>
            </a:endParaRPr>
          </a:p>
          <a:p>
            <a:pPr indent="0" lvl="0" marL="0" marR="0" rtl="0" algn="ctr">
              <a:lnSpc>
                <a:spcPct val="60000"/>
              </a:lnSpc>
              <a:spcBef>
                <a:spcPts val="0"/>
              </a:spcBef>
              <a:spcAft>
                <a:spcPts val="0"/>
              </a:spcAft>
              <a:buClr>
                <a:srgbClr val="000000"/>
              </a:buClr>
              <a:buSzPts val="1300"/>
              <a:buFont typeface="Arial"/>
              <a:buNone/>
            </a:pPr>
            <a:r>
              <a:rPr b="1" i="0" lang="en" sz="1300" u="none" cap="none" strike="noStrike">
                <a:solidFill>
                  <a:srgbClr val="E69138"/>
                </a:solidFill>
                <a:latin typeface="Arial"/>
                <a:ea typeface="Arial"/>
                <a:cs typeface="Arial"/>
                <a:sym typeface="Arial"/>
              </a:rPr>
              <a:t>Hans Huray</a:t>
            </a:r>
            <a:endParaRPr b="1" i="0" sz="1300" u="none" cap="none" strike="noStrike">
              <a:solidFill>
                <a:srgbClr val="E69138"/>
              </a:solidFill>
              <a:latin typeface="Arial"/>
              <a:ea typeface="Arial"/>
              <a:cs typeface="Arial"/>
              <a:sym typeface="Arial"/>
            </a:endParaRPr>
          </a:p>
          <a:p>
            <a:pPr indent="0" lvl="0" marL="0" marR="0" rtl="0" algn="ctr">
              <a:lnSpc>
                <a:spcPct val="60000"/>
              </a:lnSpc>
              <a:spcBef>
                <a:spcPts val="0"/>
              </a:spcBef>
              <a:spcAft>
                <a:spcPts val="0"/>
              </a:spcAft>
              <a:buClr>
                <a:srgbClr val="000000"/>
              </a:buClr>
              <a:buSzPts val="700"/>
              <a:buFont typeface="Arial"/>
              <a:buNone/>
            </a:pPr>
            <a:r>
              <a:t/>
            </a:r>
            <a:endParaRPr b="1" i="0" sz="700" u="none" cap="none" strike="noStrike">
              <a:solidFill>
                <a:srgbClr val="E69138"/>
              </a:solidFill>
              <a:latin typeface="Arial"/>
              <a:ea typeface="Arial"/>
              <a:cs typeface="Arial"/>
              <a:sym typeface="Arial"/>
            </a:endParaRPr>
          </a:p>
          <a:p>
            <a:pPr indent="0" lvl="0" marL="0" marR="0" rtl="0" algn="ctr">
              <a:lnSpc>
                <a:spcPct val="60000"/>
              </a:lnSpc>
              <a:spcBef>
                <a:spcPts val="0"/>
              </a:spcBef>
              <a:spcAft>
                <a:spcPts val="0"/>
              </a:spcAft>
              <a:buClr>
                <a:schemeClr val="dk1"/>
              </a:buClr>
              <a:buSzPts val="1100"/>
              <a:buFont typeface="Arial"/>
              <a:buNone/>
            </a:pPr>
            <a:r>
              <a:t/>
            </a:r>
            <a:endParaRPr b="1" i="0" sz="800" u="none" cap="none" strike="noStrike">
              <a:solidFill>
                <a:srgbClr val="E69138"/>
              </a:solidFill>
              <a:latin typeface="Arial"/>
              <a:ea typeface="Arial"/>
              <a:cs typeface="Arial"/>
              <a:sym typeface="Arial"/>
            </a:endParaRPr>
          </a:p>
          <a:p>
            <a:pPr indent="0" lvl="0" marL="0" marR="0" rtl="0" algn="ctr">
              <a:lnSpc>
                <a:spcPct val="60000"/>
              </a:lnSpc>
              <a:spcBef>
                <a:spcPts val="0"/>
              </a:spcBef>
              <a:spcAft>
                <a:spcPts val="0"/>
              </a:spcAft>
              <a:buClr>
                <a:srgbClr val="000000"/>
              </a:buClr>
              <a:buSzPts val="1300"/>
              <a:buFont typeface="Arial"/>
              <a:buNone/>
            </a:pPr>
            <a:r>
              <a:rPr b="1" i="0" lang="en" sz="1300" u="none" cap="none" strike="noStrike">
                <a:solidFill>
                  <a:srgbClr val="E69138"/>
                </a:solidFill>
                <a:latin typeface="Arial"/>
                <a:ea typeface="Arial"/>
                <a:cs typeface="Arial"/>
                <a:sym typeface="Arial"/>
              </a:rPr>
              <a:t>Priya Raul</a:t>
            </a:r>
            <a:endParaRPr b="1" i="0" sz="1300" u="none" cap="none" strike="noStrike">
              <a:solidFill>
                <a:srgbClr val="E69138"/>
              </a:solidFill>
              <a:latin typeface="Arial"/>
              <a:ea typeface="Arial"/>
              <a:cs typeface="Arial"/>
              <a:sym typeface="Arial"/>
            </a:endParaRPr>
          </a:p>
          <a:p>
            <a:pPr indent="0" lvl="0" marL="0" marR="0" rtl="0" algn="ctr">
              <a:lnSpc>
                <a:spcPct val="60000"/>
              </a:lnSpc>
              <a:spcBef>
                <a:spcPts val="0"/>
              </a:spcBef>
              <a:spcAft>
                <a:spcPts val="0"/>
              </a:spcAft>
              <a:buClr>
                <a:srgbClr val="000000"/>
              </a:buClr>
              <a:buSzPts val="800"/>
              <a:buFont typeface="Arial"/>
              <a:buNone/>
            </a:pPr>
            <a:r>
              <a:t/>
            </a:r>
            <a:endParaRPr b="1" i="0" sz="800" u="none" cap="none" strike="noStrike">
              <a:solidFill>
                <a:srgbClr val="E69138"/>
              </a:solidFill>
              <a:latin typeface="Arial"/>
              <a:ea typeface="Arial"/>
              <a:cs typeface="Arial"/>
              <a:sym typeface="Arial"/>
            </a:endParaRPr>
          </a:p>
          <a:p>
            <a:pPr indent="0" lvl="0" marL="0" marR="0" rtl="0" algn="ctr">
              <a:lnSpc>
                <a:spcPct val="60000"/>
              </a:lnSpc>
              <a:spcBef>
                <a:spcPts val="0"/>
              </a:spcBef>
              <a:spcAft>
                <a:spcPts val="0"/>
              </a:spcAft>
              <a:buClr>
                <a:srgbClr val="000000"/>
              </a:buClr>
              <a:buSzPts val="800"/>
              <a:buFont typeface="Arial"/>
              <a:buNone/>
            </a:pPr>
            <a:r>
              <a:t/>
            </a:r>
            <a:endParaRPr b="1" i="0" sz="800" u="none" cap="none" strike="noStrike">
              <a:solidFill>
                <a:srgbClr val="E69138"/>
              </a:solidFill>
              <a:latin typeface="Arial"/>
              <a:ea typeface="Arial"/>
              <a:cs typeface="Arial"/>
              <a:sym typeface="Arial"/>
            </a:endParaRPr>
          </a:p>
          <a:p>
            <a:pPr indent="0" lvl="0" marL="0" marR="0" rtl="0" algn="ctr">
              <a:lnSpc>
                <a:spcPct val="60000"/>
              </a:lnSpc>
              <a:spcBef>
                <a:spcPts val="0"/>
              </a:spcBef>
              <a:spcAft>
                <a:spcPts val="0"/>
              </a:spcAft>
              <a:buClr>
                <a:schemeClr val="dk1"/>
              </a:buClr>
              <a:buSzPts val="1100"/>
              <a:buFont typeface="Arial"/>
              <a:buNone/>
            </a:pPr>
            <a:r>
              <a:rPr b="1" i="0" lang="en" sz="1300" u="none" cap="none" strike="noStrike">
                <a:solidFill>
                  <a:srgbClr val="E69138"/>
                </a:solidFill>
                <a:latin typeface="Arial"/>
                <a:ea typeface="Arial"/>
                <a:cs typeface="Arial"/>
                <a:sym typeface="Arial"/>
              </a:rPr>
              <a:t>Anjali Chitkara</a:t>
            </a:r>
            <a:endParaRPr b="1" i="0" sz="1300" u="none" cap="none" strike="noStrike">
              <a:solidFill>
                <a:srgbClr val="E69138"/>
              </a:solidFill>
              <a:latin typeface="Arial"/>
              <a:ea typeface="Arial"/>
              <a:cs typeface="Arial"/>
              <a:sym typeface="Arial"/>
            </a:endParaRPr>
          </a:p>
          <a:p>
            <a:pPr indent="0" lvl="0" marL="0" marR="0" rtl="0" algn="ctr">
              <a:lnSpc>
                <a:spcPct val="60000"/>
              </a:lnSpc>
              <a:spcBef>
                <a:spcPts val="0"/>
              </a:spcBef>
              <a:spcAft>
                <a:spcPts val="0"/>
              </a:spcAft>
              <a:buClr>
                <a:srgbClr val="000000"/>
              </a:buClr>
              <a:buSzPts val="1300"/>
              <a:buFont typeface="Arial"/>
              <a:buNone/>
            </a:pPr>
            <a:br>
              <a:rPr b="1" i="0" lang="en" sz="1300" u="none" cap="none" strike="noStrike">
                <a:solidFill>
                  <a:srgbClr val="E69138"/>
                </a:solidFill>
                <a:latin typeface="Arial"/>
                <a:ea typeface="Arial"/>
                <a:cs typeface="Arial"/>
                <a:sym typeface="Arial"/>
              </a:rPr>
            </a:br>
            <a:r>
              <a:rPr b="1" i="0" lang="en" sz="1300" u="none" cap="none" strike="noStrike">
                <a:solidFill>
                  <a:srgbClr val="E69138"/>
                </a:solidFill>
                <a:latin typeface="Arial"/>
                <a:ea typeface="Arial"/>
                <a:cs typeface="Arial"/>
                <a:sym typeface="Arial"/>
              </a:rPr>
              <a:t>Jaya Kalele</a:t>
            </a:r>
            <a:endParaRPr b="1" i="0" sz="1300" u="none" cap="none" strike="noStrike">
              <a:solidFill>
                <a:srgbClr val="E69138"/>
              </a:solidFill>
              <a:latin typeface="Arial"/>
              <a:ea typeface="Arial"/>
              <a:cs typeface="Arial"/>
              <a:sym typeface="Arial"/>
            </a:endParaRPr>
          </a:p>
          <a:p>
            <a:pPr indent="0" lvl="0" marL="0" marR="0" rtl="0" algn="ctr">
              <a:lnSpc>
                <a:spcPct val="60000"/>
              </a:lnSpc>
              <a:spcBef>
                <a:spcPts val="0"/>
              </a:spcBef>
              <a:spcAft>
                <a:spcPts val="0"/>
              </a:spcAft>
              <a:buClr>
                <a:srgbClr val="000000"/>
              </a:buClr>
              <a:buSzPts val="1300"/>
              <a:buFont typeface="Arial"/>
              <a:buNone/>
            </a:pPr>
            <a:r>
              <a:t/>
            </a:r>
            <a:endParaRPr b="1" i="0" sz="1300" u="none" cap="none" strike="noStrike">
              <a:solidFill>
                <a:srgbClr val="E69138"/>
              </a:solidFill>
              <a:latin typeface="Arial"/>
              <a:ea typeface="Arial"/>
              <a:cs typeface="Arial"/>
              <a:sym typeface="Arial"/>
            </a:endParaRPr>
          </a:p>
          <a:p>
            <a:pPr indent="0" lvl="0" marL="0" marR="0" rtl="0" algn="ctr">
              <a:lnSpc>
                <a:spcPct val="60000"/>
              </a:lnSpc>
              <a:spcBef>
                <a:spcPts val="0"/>
              </a:spcBef>
              <a:spcAft>
                <a:spcPts val="0"/>
              </a:spcAft>
              <a:buClr>
                <a:srgbClr val="000000"/>
              </a:buClr>
              <a:buSzPts val="1300"/>
              <a:buFont typeface="Arial"/>
              <a:buNone/>
            </a:pPr>
            <a:r>
              <a:rPr b="1" i="0" lang="en" sz="1300" u="none" cap="none" strike="noStrike">
                <a:solidFill>
                  <a:srgbClr val="E69138"/>
                </a:solidFill>
                <a:latin typeface="Arial"/>
                <a:ea typeface="Arial"/>
                <a:cs typeface="Arial"/>
                <a:sym typeface="Arial"/>
              </a:rPr>
              <a:t>Nuli Bang</a:t>
            </a:r>
            <a:endParaRPr b="1" i="0" sz="1300" u="none" cap="none" strike="noStrike">
              <a:solidFill>
                <a:srgbClr val="E69138"/>
              </a:solidFill>
              <a:latin typeface="Arial"/>
              <a:ea typeface="Arial"/>
              <a:cs typeface="Arial"/>
              <a:sym typeface="Arial"/>
            </a:endParaRPr>
          </a:p>
          <a:p>
            <a:pPr indent="0" lvl="0" marL="0" marR="0" rtl="0" algn="ctr">
              <a:lnSpc>
                <a:spcPct val="60000"/>
              </a:lnSpc>
              <a:spcBef>
                <a:spcPts val="0"/>
              </a:spcBef>
              <a:spcAft>
                <a:spcPts val="0"/>
              </a:spcAft>
              <a:buClr>
                <a:srgbClr val="000000"/>
              </a:buClr>
              <a:buSzPts val="1300"/>
              <a:buFont typeface="Arial"/>
              <a:buNone/>
            </a:pPr>
            <a:r>
              <a:t/>
            </a:r>
            <a:endParaRPr b="1" i="0" sz="1300" u="none" cap="none" strike="noStrike">
              <a:solidFill>
                <a:srgbClr val="E69138"/>
              </a:solidFill>
              <a:latin typeface="Arial"/>
              <a:ea typeface="Arial"/>
              <a:cs typeface="Arial"/>
              <a:sym typeface="Arial"/>
            </a:endParaRPr>
          </a:p>
          <a:p>
            <a:pPr indent="0" lvl="0" marL="0" marR="0" rtl="0" algn="ctr">
              <a:lnSpc>
                <a:spcPct val="60000"/>
              </a:lnSpc>
              <a:spcBef>
                <a:spcPts val="0"/>
              </a:spcBef>
              <a:spcAft>
                <a:spcPts val="0"/>
              </a:spcAft>
              <a:buClr>
                <a:srgbClr val="000000"/>
              </a:buClr>
              <a:buSzPts val="1200"/>
              <a:buFont typeface="Arial"/>
              <a:buNone/>
            </a:pPr>
            <a:r>
              <a:t/>
            </a:r>
            <a:endParaRPr b="1" i="0" sz="1200" u="none" cap="none" strike="noStrike">
              <a:solidFill>
                <a:srgbClr val="E69138"/>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12"/>
          <p:cNvPicPr preferRelativeResize="0"/>
          <p:nvPr/>
        </p:nvPicPr>
        <p:blipFill rotWithShape="1">
          <a:blip r:embed="rId3">
            <a:alphaModFix amt="77000"/>
          </a:blip>
          <a:srcRect b="0" l="0" r="0" t="0"/>
          <a:stretch/>
        </p:blipFill>
        <p:spPr>
          <a:xfrm>
            <a:off x="2" y="0"/>
            <a:ext cx="9144000" cy="6097541"/>
          </a:xfrm>
          <a:prstGeom prst="rect">
            <a:avLst/>
          </a:prstGeom>
          <a:noFill/>
          <a:ln>
            <a:noFill/>
          </a:ln>
        </p:spPr>
      </p:pic>
      <p:sp>
        <p:nvSpPr>
          <p:cNvPr id="148" name="Google Shape;148;p12"/>
          <p:cNvSpPr/>
          <p:nvPr/>
        </p:nvSpPr>
        <p:spPr>
          <a:xfrm>
            <a:off x="135575" y="2397775"/>
            <a:ext cx="6001800" cy="3810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9" name="Google Shape;149;p12"/>
          <p:cNvPicPr preferRelativeResize="0"/>
          <p:nvPr/>
        </p:nvPicPr>
        <p:blipFill rotWithShape="1">
          <a:blip r:embed="rId4">
            <a:alphaModFix/>
          </a:blip>
          <a:srcRect b="0" l="0" r="0" t="0"/>
          <a:stretch/>
        </p:blipFill>
        <p:spPr>
          <a:xfrm>
            <a:off x="515112" y="1560459"/>
            <a:ext cx="7258085" cy="409084"/>
          </a:xfrm>
          <a:prstGeom prst="rect">
            <a:avLst/>
          </a:prstGeom>
          <a:noFill/>
          <a:ln>
            <a:noFill/>
          </a:ln>
        </p:spPr>
      </p:pic>
      <p:sp>
        <p:nvSpPr>
          <p:cNvPr id="150" name="Google Shape;150;p12"/>
          <p:cNvSpPr/>
          <p:nvPr/>
        </p:nvSpPr>
        <p:spPr>
          <a:xfrm>
            <a:off x="148625" y="93425"/>
            <a:ext cx="2215800" cy="2829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2"/>
          <p:cNvSpPr txBox="1"/>
          <p:nvPr/>
        </p:nvSpPr>
        <p:spPr>
          <a:xfrm>
            <a:off x="148625" y="26375"/>
            <a:ext cx="839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Table level Constraints</a:t>
            </a:r>
            <a:endParaRPr b="0" i="0" sz="1400" u="none" cap="none" strike="noStrike">
              <a:solidFill>
                <a:srgbClr val="000000"/>
              </a:solidFill>
              <a:latin typeface="Arial"/>
              <a:ea typeface="Arial"/>
              <a:cs typeface="Arial"/>
              <a:sym typeface="Arial"/>
            </a:endParaRPr>
          </a:p>
        </p:txBody>
      </p:sp>
      <p:pic>
        <p:nvPicPr>
          <p:cNvPr id="152" name="Google Shape;152;p12"/>
          <p:cNvPicPr preferRelativeResize="0"/>
          <p:nvPr/>
        </p:nvPicPr>
        <p:blipFill rotWithShape="1">
          <a:blip r:embed="rId5">
            <a:alphaModFix/>
          </a:blip>
          <a:srcRect b="0" l="0" r="0" t="0"/>
          <a:stretch/>
        </p:blipFill>
        <p:spPr>
          <a:xfrm>
            <a:off x="515100" y="426575"/>
            <a:ext cx="6556607" cy="321894"/>
          </a:xfrm>
          <a:prstGeom prst="rect">
            <a:avLst/>
          </a:prstGeom>
          <a:noFill/>
          <a:ln>
            <a:noFill/>
          </a:ln>
        </p:spPr>
      </p:pic>
      <p:pic>
        <p:nvPicPr>
          <p:cNvPr id="153" name="Google Shape;153;p12"/>
          <p:cNvPicPr preferRelativeResize="0"/>
          <p:nvPr/>
        </p:nvPicPr>
        <p:blipFill rotWithShape="1">
          <a:blip r:embed="rId6">
            <a:alphaModFix/>
          </a:blip>
          <a:srcRect b="0" l="0" r="0" t="0"/>
          <a:stretch/>
        </p:blipFill>
        <p:spPr>
          <a:xfrm>
            <a:off x="515100" y="848363"/>
            <a:ext cx="8330820" cy="571275"/>
          </a:xfrm>
          <a:prstGeom prst="rect">
            <a:avLst/>
          </a:prstGeom>
          <a:noFill/>
          <a:ln>
            <a:noFill/>
          </a:ln>
        </p:spPr>
      </p:pic>
      <p:sp>
        <p:nvSpPr>
          <p:cNvPr id="154" name="Google Shape;154;p12"/>
          <p:cNvSpPr txBox="1"/>
          <p:nvPr>
            <p:ph idx="1" type="body"/>
          </p:nvPr>
        </p:nvSpPr>
        <p:spPr>
          <a:xfrm>
            <a:off x="70925" y="2399900"/>
            <a:ext cx="61311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solidFill>
                  <a:srgbClr val="000000"/>
                </a:solidFill>
              </a:rPr>
              <a:t>Trigger to get customer ID in CustomerCredentials table automatically</a:t>
            </a:r>
            <a:endParaRPr b="1">
              <a:solidFill>
                <a:srgbClr val="000000"/>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00000"/>
              </a:solidFill>
            </a:endParaRPr>
          </a:p>
          <a:p>
            <a:pPr indent="0" lvl="0" marL="0" rtl="0" algn="l">
              <a:lnSpc>
                <a:spcPct val="115000"/>
              </a:lnSpc>
              <a:spcBef>
                <a:spcPts val="0"/>
              </a:spcBef>
              <a:spcAft>
                <a:spcPts val="0"/>
              </a:spcAft>
              <a:buSzPts val="1400"/>
              <a:buNone/>
            </a:pPr>
            <a:r>
              <a:t/>
            </a:r>
            <a:endParaRPr>
              <a:solidFill>
                <a:srgbClr val="000000"/>
              </a:solidFill>
            </a:endParaRPr>
          </a:p>
        </p:txBody>
      </p:sp>
      <p:pic>
        <p:nvPicPr>
          <p:cNvPr id="155" name="Google Shape;155;p12"/>
          <p:cNvPicPr preferRelativeResize="0"/>
          <p:nvPr/>
        </p:nvPicPr>
        <p:blipFill rotWithShape="1">
          <a:blip r:embed="rId7">
            <a:alphaModFix/>
          </a:blip>
          <a:srcRect b="-3604" l="0" r="0" t="0"/>
          <a:stretch/>
        </p:blipFill>
        <p:spPr>
          <a:xfrm>
            <a:off x="211775" y="2933925"/>
            <a:ext cx="5867901" cy="2193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gcc76cc3fa7_0_18"/>
          <p:cNvPicPr preferRelativeResize="0"/>
          <p:nvPr/>
        </p:nvPicPr>
        <p:blipFill rotWithShape="1">
          <a:blip r:embed="rId3">
            <a:alphaModFix amt="77000"/>
          </a:blip>
          <a:srcRect b="0" l="0" r="0" t="0"/>
          <a:stretch/>
        </p:blipFill>
        <p:spPr>
          <a:xfrm>
            <a:off x="2" y="-76200"/>
            <a:ext cx="9144000" cy="6097541"/>
          </a:xfrm>
          <a:prstGeom prst="rect">
            <a:avLst/>
          </a:prstGeom>
          <a:noFill/>
          <a:ln>
            <a:noFill/>
          </a:ln>
        </p:spPr>
      </p:pic>
      <p:sp>
        <p:nvSpPr>
          <p:cNvPr id="161" name="Google Shape;161;gcc76cc3fa7_0_18"/>
          <p:cNvSpPr/>
          <p:nvPr/>
        </p:nvSpPr>
        <p:spPr>
          <a:xfrm>
            <a:off x="328975" y="-47350"/>
            <a:ext cx="6004500" cy="3810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gcc76cc3fa7_0_18"/>
          <p:cNvSpPr/>
          <p:nvPr/>
        </p:nvSpPr>
        <p:spPr>
          <a:xfrm>
            <a:off x="328975" y="2375175"/>
            <a:ext cx="2319600" cy="3810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gcc76cc3fa7_0_18"/>
          <p:cNvSpPr txBox="1"/>
          <p:nvPr>
            <p:ph idx="2" type="body"/>
          </p:nvPr>
        </p:nvSpPr>
        <p:spPr>
          <a:xfrm>
            <a:off x="328975" y="2375175"/>
            <a:ext cx="45210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solidFill>
                  <a:srgbClr val="000000"/>
                </a:solidFill>
              </a:rPr>
              <a:t>Encryption on password</a:t>
            </a:r>
            <a:endParaRPr b="1">
              <a:solidFill>
                <a:srgbClr val="000000"/>
              </a:solidFill>
            </a:endParaRPr>
          </a:p>
          <a:p>
            <a:pPr indent="0" lvl="0" marL="0" rtl="0" algn="l">
              <a:lnSpc>
                <a:spcPct val="115000"/>
              </a:lnSpc>
              <a:spcBef>
                <a:spcPts val="0"/>
              </a:spcBef>
              <a:spcAft>
                <a:spcPts val="0"/>
              </a:spcAft>
              <a:buSzPts val="1400"/>
              <a:buNone/>
            </a:pPr>
            <a:r>
              <a:t/>
            </a:r>
            <a:endParaRPr b="1"/>
          </a:p>
          <a:p>
            <a:pPr indent="0" lvl="0" marL="0" rtl="0" algn="l">
              <a:lnSpc>
                <a:spcPct val="115000"/>
              </a:lnSpc>
              <a:spcBef>
                <a:spcPts val="0"/>
              </a:spcBef>
              <a:spcAft>
                <a:spcPts val="0"/>
              </a:spcAft>
              <a:buSzPts val="1400"/>
              <a:buNone/>
            </a:pPr>
            <a:r>
              <a:t/>
            </a:r>
            <a:endParaRPr/>
          </a:p>
        </p:txBody>
      </p:sp>
      <p:pic>
        <p:nvPicPr>
          <p:cNvPr id="164" name="Google Shape;164;gcc76cc3fa7_0_18"/>
          <p:cNvPicPr preferRelativeResize="0"/>
          <p:nvPr/>
        </p:nvPicPr>
        <p:blipFill rotWithShape="1">
          <a:blip r:embed="rId4">
            <a:alphaModFix/>
          </a:blip>
          <a:srcRect b="0" l="0" r="0" t="0"/>
          <a:stretch/>
        </p:blipFill>
        <p:spPr>
          <a:xfrm>
            <a:off x="328975" y="2768825"/>
            <a:ext cx="7059998" cy="1716075"/>
          </a:xfrm>
          <a:prstGeom prst="rect">
            <a:avLst/>
          </a:prstGeom>
          <a:noFill/>
          <a:ln>
            <a:noFill/>
          </a:ln>
        </p:spPr>
      </p:pic>
      <p:pic>
        <p:nvPicPr>
          <p:cNvPr id="165" name="Google Shape;165;gcc76cc3fa7_0_18"/>
          <p:cNvPicPr preferRelativeResize="0"/>
          <p:nvPr/>
        </p:nvPicPr>
        <p:blipFill rotWithShape="1">
          <a:blip r:embed="rId5">
            <a:alphaModFix/>
          </a:blip>
          <a:srcRect b="0" l="0" r="0" t="0"/>
          <a:stretch/>
        </p:blipFill>
        <p:spPr>
          <a:xfrm>
            <a:off x="328975" y="4510200"/>
            <a:ext cx="7761900" cy="598875"/>
          </a:xfrm>
          <a:prstGeom prst="rect">
            <a:avLst/>
          </a:prstGeom>
          <a:noFill/>
          <a:ln>
            <a:noFill/>
          </a:ln>
        </p:spPr>
      </p:pic>
      <p:sp>
        <p:nvSpPr>
          <p:cNvPr id="166" name="Google Shape;166;gcc76cc3fa7_0_18"/>
          <p:cNvSpPr txBox="1"/>
          <p:nvPr/>
        </p:nvSpPr>
        <p:spPr>
          <a:xfrm>
            <a:off x="221550" y="-47350"/>
            <a:ext cx="839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en" sz="1400" u="none" cap="none" strike="noStrike">
                <a:solidFill>
                  <a:srgbClr val="000000"/>
                </a:solidFill>
                <a:latin typeface="Arial"/>
                <a:ea typeface="Arial"/>
                <a:cs typeface="Arial"/>
                <a:sym typeface="Arial"/>
              </a:rPr>
              <a:t>Trigger to automatically update expiry date in Subscriptions table</a:t>
            </a:r>
            <a:endParaRPr b="0" i="0" sz="1400" u="none" cap="none" strike="noStrike">
              <a:solidFill>
                <a:srgbClr val="000000"/>
              </a:solidFill>
              <a:latin typeface="Arial"/>
              <a:ea typeface="Arial"/>
              <a:cs typeface="Arial"/>
              <a:sym typeface="Arial"/>
            </a:endParaRPr>
          </a:p>
        </p:txBody>
      </p:sp>
      <p:pic>
        <p:nvPicPr>
          <p:cNvPr id="167" name="Google Shape;167;gcc76cc3fa7_0_18"/>
          <p:cNvPicPr preferRelativeResize="0"/>
          <p:nvPr/>
        </p:nvPicPr>
        <p:blipFill rotWithShape="1">
          <a:blip r:embed="rId6">
            <a:alphaModFix/>
          </a:blip>
          <a:srcRect b="0" l="0" r="0" t="0"/>
          <a:stretch/>
        </p:blipFill>
        <p:spPr>
          <a:xfrm>
            <a:off x="328963" y="333650"/>
            <a:ext cx="6663823" cy="2053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gcc76cc3fa7_0_28"/>
          <p:cNvPicPr preferRelativeResize="0"/>
          <p:nvPr/>
        </p:nvPicPr>
        <p:blipFill rotWithShape="1">
          <a:blip r:embed="rId3">
            <a:alphaModFix amt="77000"/>
          </a:blip>
          <a:srcRect b="0" l="0" r="0" t="0"/>
          <a:stretch/>
        </p:blipFill>
        <p:spPr>
          <a:xfrm>
            <a:off x="2" y="0"/>
            <a:ext cx="9144000" cy="6097541"/>
          </a:xfrm>
          <a:prstGeom prst="rect">
            <a:avLst/>
          </a:prstGeom>
          <a:noFill/>
          <a:ln>
            <a:noFill/>
          </a:ln>
        </p:spPr>
      </p:pic>
      <p:pic>
        <p:nvPicPr>
          <p:cNvPr id="173" name="Google Shape;173;gcc76cc3fa7_0_28"/>
          <p:cNvPicPr preferRelativeResize="0"/>
          <p:nvPr/>
        </p:nvPicPr>
        <p:blipFill rotWithShape="1">
          <a:blip r:embed="rId4">
            <a:alphaModFix/>
          </a:blip>
          <a:srcRect b="0" l="0" r="0" t="0"/>
          <a:stretch/>
        </p:blipFill>
        <p:spPr>
          <a:xfrm>
            <a:off x="178050" y="889288"/>
            <a:ext cx="3460300" cy="2846825"/>
          </a:xfrm>
          <a:prstGeom prst="rect">
            <a:avLst/>
          </a:prstGeom>
          <a:noFill/>
          <a:ln>
            <a:noFill/>
          </a:ln>
        </p:spPr>
      </p:pic>
      <p:pic>
        <p:nvPicPr>
          <p:cNvPr id="174" name="Google Shape;174;gcc76cc3fa7_0_28"/>
          <p:cNvPicPr preferRelativeResize="0"/>
          <p:nvPr/>
        </p:nvPicPr>
        <p:blipFill rotWithShape="1">
          <a:blip r:embed="rId5">
            <a:alphaModFix/>
          </a:blip>
          <a:srcRect b="0" l="0" r="0" t="0"/>
          <a:stretch/>
        </p:blipFill>
        <p:spPr>
          <a:xfrm>
            <a:off x="4002075" y="889300"/>
            <a:ext cx="4908425" cy="2846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10"/>
          <p:cNvPicPr preferRelativeResize="0"/>
          <p:nvPr/>
        </p:nvPicPr>
        <p:blipFill rotWithShape="1">
          <a:blip r:embed="rId3">
            <a:alphaModFix amt="77000"/>
          </a:blip>
          <a:srcRect b="0" l="0" r="0" t="0"/>
          <a:stretch/>
        </p:blipFill>
        <p:spPr>
          <a:xfrm>
            <a:off x="2" y="0"/>
            <a:ext cx="9144000" cy="6097541"/>
          </a:xfrm>
          <a:prstGeom prst="rect">
            <a:avLst/>
          </a:prstGeom>
          <a:noFill/>
          <a:ln>
            <a:noFill/>
          </a:ln>
        </p:spPr>
      </p:pic>
      <p:sp>
        <p:nvSpPr>
          <p:cNvPr id="180" name="Google Shape;180;p10"/>
          <p:cNvSpPr/>
          <p:nvPr/>
        </p:nvSpPr>
        <p:spPr>
          <a:xfrm>
            <a:off x="352000" y="3578125"/>
            <a:ext cx="8607000" cy="15039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0"/>
          <p:cNvSpPr/>
          <p:nvPr/>
        </p:nvSpPr>
        <p:spPr>
          <a:xfrm>
            <a:off x="352000" y="101675"/>
            <a:ext cx="2388600" cy="2742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0"/>
          <p:cNvSpPr txBox="1"/>
          <p:nvPr>
            <p:ph type="title"/>
          </p:nvPr>
        </p:nvSpPr>
        <p:spPr>
          <a:xfrm>
            <a:off x="311700" y="7250"/>
            <a:ext cx="8520600" cy="33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1800">
                <a:solidFill>
                  <a:srgbClr val="000000"/>
                </a:solidFill>
              </a:rPr>
              <a:t>Orders and Products</a:t>
            </a:r>
            <a:endParaRPr b="1" sz="1800">
              <a:solidFill>
                <a:srgbClr val="000000"/>
              </a:solidFill>
            </a:endParaRPr>
          </a:p>
        </p:txBody>
      </p:sp>
      <p:sp>
        <p:nvSpPr>
          <p:cNvPr id="183" name="Google Shape;183;p10"/>
          <p:cNvSpPr txBox="1"/>
          <p:nvPr>
            <p:ph idx="1" type="body"/>
          </p:nvPr>
        </p:nvSpPr>
        <p:spPr>
          <a:xfrm>
            <a:off x="311700" y="3509475"/>
            <a:ext cx="8832300" cy="2420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sz="1000">
                <a:solidFill>
                  <a:srgbClr val="000000"/>
                </a:solidFill>
              </a:rPr>
              <a:t>-Orders</a:t>
            </a:r>
            <a:r>
              <a:rPr lang="en" sz="1000">
                <a:solidFill>
                  <a:srgbClr val="000000"/>
                </a:solidFill>
              </a:rPr>
              <a:t> keep record of the orders placed by the customers. It keeps track of the </a:t>
            </a:r>
            <a:r>
              <a:rPr b="1" lang="en" sz="1000">
                <a:solidFill>
                  <a:srgbClr val="000000"/>
                </a:solidFill>
              </a:rPr>
              <a:t>products</a:t>
            </a:r>
            <a:r>
              <a:rPr lang="en" sz="1000">
                <a:solidFill>
                  <a:srgbClr val="000000"/>
                </a:solidFill>
              </a:rPr>
              <a:t> ordered, their quantity and the total order amount.</a:t>
            </a:r>
            <a:endParaRPr sz="1000">
              <a:solidFill>
                <a:srgbClr val="000000"/>
              </a:solidFill>
            </a:endParaRPr>
          </a:p>
          <a:p>
            <a:pPr indent="0" lvl="0" marL="0" rtl="0" algn="l">
              <a:lnSpc>
                <a:spcPct val="115000"/>
              </a:lnSpc>
              <a:spcBef>
                <a:spcPts val="0"/>
              </a:spcBef>
              <a:spcAft>
                <a:spcPts val="0"/>
              </a:spcAft>
              <a:buSzPts val="1800"/>
              <a:buNone/>
            </a:pPr>
            <a:r>
              <a:t/>
            </a:r>
            <a:endParaRPr sz="1000">
              <a:solidFill>
                <a:srgbClr val="000000"/>
              </a:solidFill>
            </a:endParaRPr>
          </a:p>
          <a:p>
            <a:pPr indent="0" lvl="0" marL="0" rtl="0" algn="l">
              <a:lnSpc>
                <a:spcPct val="115000"/>
              </a:lnSpc>
              <a:spcBef>
                <a:spcPts val="0"/>
              </a:spcBef>
              <a:spcAft>
                <a:spcPts val="0"/>
              </a:spcAft>
              <a:buSzPts val="1800"/>
              <a:buNone/>
            </a:pPr>
            <a:r>
              <a:rPr b="1" lang="en" sz="1000">
                <a:solidFill>
                  <a:srgbClr val="000000"/>
                </a:solidFill>
              </a:rPr>
              <a:t>-Reviews</a:t>
            </a:r>
            <a:r>
              <a:rPr lang="en" sz="1000">
                <a:solidFill>
                  <a:srgbClr val="000000"/>
                </a:solidFill>
              </a:rPr>
              <a:t> and </a:t>
            </a:r>
            <a:r>
              <a:rPr b="1" lang="en" sz="1000">
                <a:solidFill>
                  <a:srgbClr val="000000"/>
                </a:solidFill>
              </a:rPr>
              <a:t>Ratings</a:t>
            </a:r>
            <a:r>
              <a:rPr lang="en" sz="1000">
                <a:solidFill>
                  <a:srgbClr val="000000"/>
                </a:solidFill>
              </a:rPr>
              <a:t> for every product given by customers are also stored in our database. </a:t>
            </a:r>
            <a:endParaRPr sz="1000">
              <a:solidFill>
                <a:srgbClr val="000000"/>
              </a:solidFill>
            </a:endParaRPr>
          </a:p>
          <a:p>
            <a:pPr indent="0" lvl="0" marL="0" rtl="0" algn="l">
              <a:lnSpc>
                <a:spcPct val="115000"/>
              </a:lnSpc>
              <a:spcBef>
                <a:spcPts val="0"/>
              </a:spcBef>
              <a:spcAft>
                <a:spcPts val="0"/>
              </a:spcAft>
              <a:buSzPts val="1800"/>
              <a:buNone/>
            </a:pPr>
            <a:r>
              <a:t/>
            </a:r>
            <a:endParaRPr sz="1000">
              <a:solidFill>
                <a:srgbClr val="000000"/>
              </a:solidFill>
            </a:endParaRPr>
          </a:p>
          <a:p>
            <a:pPr indent="0" lvl="0" marL="0" rtl="0" algn="l">
              <a:lnSpc>
                <a:spcPct val="115000"/>
              </a:lnSpc>
              <a:spcBef>
                <a:spcPts val="0"/>
              </a:spcBef>
              <a:spcAft>
                <a:spcPts val="0"/>
              </a:spcAft>
              <a:buSzPts val="1800"/>
              <a:buNone/>
            </a:pPr>
            <a:r>
              <a:rPr lang="en" sz="1000">
                <a:solidFill>
                  <a:srgbClr val="000000"/>
                </a:solidFill>
              </a:rPr>
              <a:t>-If a customer does not like the product, they can </a:t>
            </a:r>
            <a:r>
              <a:rPr b="1" lang="en" sz="1000">
                <a:solidFill>
                  <a:srgbClr val="000000"/>
                </a:solidFill>
              </a:rPr>
              <a:t>Return</a:t>
            </a:r>
            <a:r>
              <a:rPr lang="en" sz="1000">
                <a:solidFill>
                  <a:srgbClr val="000000"/>
                </a:solidFill>
              </a:rPr>
              <a:t> or request for </a:t>
            </a:r>
            <a:r>
              <a:rPr b="1" lang="en" sz="1000">
                <a:solidFill>
                  <a:srgbClr val="000000"/>
                </a:solidFill>
              </a:rPr>
              <a:t>Reprocessing</a:t>
            </a:r>
            <a:r>
              <a:rPr lang="en" sz="1000">
                <a:solidFill>
                  <a:srgbClr val="000000"/>
                </a:solidFill>
              </a:rPr>
              <a:t>. In the case of Reprocessing, a replacement order is created for that customer.</a:t>
            </a:r>
            <a:endParaRPr sz="1000">
              <a:solidFill>
                <a:srgbClr val="000000"/>
              </a:solidFill>
            </a:endParaRPr>
          </a:p>
          <a:p>
            <a:pPr indent="0" lvl="0" marL="0" rtl="0" algn="l">
              <a:lnSpc>
                <a:spcPct val="115000"/>
              </a:lnSpc>
              <a:spcBef>
                <a:spcPts val="0"/>
              </a:spcBef>
              <a:spcAft>
                <a:spcPts val="0"/>
              </a:spcAft>
              <a:buSzPts val="1800"/>
              <a:buNone/>
            </a:pPr>
            <a:r>
              <a:t/>
            </a:r>
            <a:endParaRPr sz="1000">
              <a:solidFill>
                <a:srgbClr val="000000"/>
              </a:solidFill>
            </a:endParaRPr>
          </a:p>
          <a:p>
            <a:pPr indent="0" lvl="0" marL="0" rtl="0" algn="l">
              <a:lnSpc>
                <a:spcPct val="115000"/>
              </a:lnSpc>
              <a:spcBef>
                <a:spcPts val="0"/>
              </a:spcBef>
              <a:spcAft>
                <a:spcPts val="0"/>
              </a:spcAft>
              <a:buSzPts val="1800"/>
              <a:buNone/>
            </a:pPr>
            <a:r>
              <a:rPr lang="en" sz="1000">
                <a:solidFill>
                  <a:srgbClr val="000000"/>
                </a:solidFill>
              </a:rPr>
              <a:t>-If a product is Returned, a </a:t>
            </a:r>
            <a:r>
              <a:rPr b="1" lang="en" sz="1000">
                <a:solidFill>
                  <a:srgbClr val="000000"/>
                </a:solidFill>
              </a:rPr>
              <a:t>Refund</a:t>
            </a:r>
            <a:r>
              <a:rPr lang="en" sz="1000">
                <a:solidFill>
                  <a:srgbClr val="000000"/>
                </a:solidFill>
              </a:rPr>
              <a:t> is issued for that Order.</a:t>
            </a:r>
            <a:endParaRPr sz="1000">
              <a:solidFill>
                <a:srgbClr val="000000"/>
              </a:solidFill>
            </a:endParaRPr>
          </a:p>
          <a:p>
            <a:pPr indent="0" lvl="0" marL="0" rtl="0" algn="l">
              <a:lnSpc>
                <a:spcPct val="115000"/>
              </a:lnSpc>
              <a:spcBef>
                <a:spcPts val="0"/>
              </a:spcBef>
              <a:spcAft>
                <a:spcPts val="0"/>
              </a:spcAft>
              <a:buSzPts val="1800"/>
              <a:buNone/>
            </a:pPr>
            <a:r>
              <a:t/>
            </a:r>
            <a:endParaRPr sz="1200">
              <a:solidFill>
                <a:srgbClr val="000000"/>
              </a:solidFill>
            </a:endParaRPr>
          </a:p>
        </p:txBody>
      </p:sp>
      <p:pic>
        <p:nvPicPr>
          <p:cNvPr id="184" name="Google Shape;184;p10"/>
          <p:cNvPicPr preferRelativeResize="0"/>
          <p:nvPr/>
        </p:nvPicPr>
        <p:blipFill rotWithShape="1">
          <a:blip r:embed="rId4">
            <a:alphaModFix/>
          </a:blip>
          <a:srcRect b="26630" l="32088" r="42872" t="16537"/>
          <a:stretch/>
        </p:blipFill>
        <p:spPr>
          <a:xfrm>
            <a:off x="5263875" y="463888"/>
            <a:ext cx="2060600" cy="2923149"/>
          </a:xfrm>
          <a:prstGeom prst="rect">
            <a:avLst/>
          </a:prstGeom>
          <a:noFill/>
          <a:ln>
            <a:noFill/>
          </a:ln>
        </p:spPr>
      </p:pic>
      <p:sp>
        <p:nvSpPr>
          <p:cNvPr id="185" name="Google Shape;185;p10"/>
          <p:cNvSpPr/>
          <p:nvPr/>
        </p:nvSpPr>
        <p:spPr>
          <a:xfrm>
            <a:off x="5533450" y="1097263"/>
            <a:ext cx="465000" cy="334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0"/>
          <p:cNvSpPr/>
          <p:nvPr/>
        </p:nvSpPr>
        <p:spPr>
          <a:xfrm>
            <a:off x="6097950" y="1097263"/>
            <a:ext cx="1226400" cy="334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7" name="Google Shape;187;p10"/>
          <p:cNvPicPr preferRelativeResize="0"/>
          <p:nvPr/>
        </p:nvPicPr>
        <p:blipFill rotWithShape="1">
          <a:blip r:embed="rId5">
            <a:alphaModFix/>
          </a:blip>
          <a:srcRect b="6430" l="24744" r="13761" t="27137"/>
          <a:stretch/>
        </p:blipFill>
        <p:spPr>
          <a:xfrm>
            <a:off x="352000" y="427363"/>
            <a:ext cx="4590198" cy="30992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gcc76cc3fa7_4_8"/>
          <p:cNvPicPr preferRelativeResize="0"/>
          <p:nvPr/>
        </p:nvPicPr>
        <p:blipFill rotWithShape="1">
          <a:blip r:embed="rId3">
            <a:alphaModFix amt="77000"/>
          </a:blip>
          <a:srcRect b="0" l="0" r="0" t="0"/>
          <a:stretch/>
        </p:blipFill>
        <p:spPr>
          <a:xfrm>
            <a:off x="2" y="0"/>
            <a:ext cx="9144000" cy="6097541"/>
          </a:xfrm>
          <a:prstGeom prst="rect">
            <a:avLst/>
          </a:prstGeom>
          <a:noFill/>
          <a:ln>
            <a:noFill/>
          </a:ln>
        </p:spPr>
      </p:pic>
      <p:sp>
        <p:nvSpPr>
          <p:cNvPr id="193" name="Google Shape;193;gcc76cc3fa7_4_8"/>
          <p:cNvSpPr/>
          <p:nvPr/>
        </p:nvSpPr>
        <p:spPr>
          <a:xfrm>
            <a:off x="2771350" y="445025"/>
            <a:ext cx="3831000" cy="3687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cc76cc3fa7_4_8"/>
          <p:cNvSpPr txBox="1"/>
          <p:nvPr>
            <p:ph type="title"/>
          </p:nvPr>
        </p:nvSpPr>
        <p:spPr>
          <a:xfrm>
            <a:off x="387900" y="44502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dk1"/>
              </a:buClr>
              <a:buSzPts val="3111"/>
              <a:buFont typeface="Arial"/>
              <a:buNone/>
            </a:pPr>
            <a:r>
              <a:rPr b="1" lang="en" sz="1400"/>
              <a:t>Trigger to compute Total amount in Orders</a:t>
            </a:r>
            <a:endParaRPr b="1" sz="1400"/>
          </a:p>
        </p:txBody>
      </p:sp>
      <p:pic>
        <p:nvPicPr>
          <p:cNvPr id="195" name="Google Shape;195;gcc76cc3fa7_4_8"/>
          <p:cNvPicPr preferRelativeResize="0"/>
          <p:nvPr/>
        </p:nvPicPr>
        <p:blipFill rotWithShape="1">
          <a:blip r:embed="rId4">
            <a:alphaModFix/>
          </a:blip>
          <a:srcRect b="0" l="0" r="0" t="0"/>
          <a:stretch/>
        </p:blipFill>
        <p:spPr>
          <a:xfrm>
            <a:off x="1549125" y="1290975"/>
            <a:ext cx="6303101" cy="2897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99" name="Shape 199"/>
        <p:cNvGrpSpPr/>
        <p:nvPr/>
      </p:nvGrpSpPr>
      <p:grpSpPr>
        <a:xfrm>
          <a:off x="0" y="0"/>
          <a:ext cx="0" cy="0"/>
          <a:chOff x="0" y="0"/>
          <a:chExt cx="0" cy="0"/>
        </a:xfrm>
      </p:grpSpPr>
      <p:pic>
        <p:nvPicPr>
          <p:cNvPr id="200" name="Google Shape;200;g7a26e2032c_0_0"/>
          <p:cNvPicPr preferRelativeResize="0"/>
          <p:nvPr/>
        </p:nvPicPr>
        <p:blipFill rotWithShape="1">
          <a:blip r:embed="rId3">
            <a:alphaModFix amt="77000"/>
          </a:blip>
          <a:srcRect b="0" l="0" r="0" t="0"/>
          <a:stretch/>
        </p:blipFill>
        <p:spPr>
          <a:xfrm>
            <a:off x="2" y="0"/>
            <a:ext cx="9144000" cy="6097541"/>
          </a:xfrm>
          <a:prstGeom prst="rect">
            <a:avLst/>
          </a:prstGeom>
          <a:noFill/>
          <a:ln>
            <a:noFill/>
          </a:ln>
        </p:spPr>
      </p:pic>
      <p:pic>
        <p:nvPicPr>
          <p:cNvPr id="201" name="Google Shape;201;g7a26e2032c_0_0"/>
          <p:cNvPicPr preferRelativeResize="0"/>
          <p:nvPr/>
        </p:nvPicPr>
        <p:blipFill rotWithShape="1">
          <a:blip r:embed="rId4">
            <a:alphaModFix/>
          </a:blip>
          <a:srcRect b="6370" l="25726" r="0" t="11426"/>
          <a:stretch/>
        </p:blipFill>
        <p:spPr>
          <a:xfrm>
            <a:off x="752250" y="0"/>
            <a:ext cx="7436119"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11"/>
          <p:cNvPicPr preferRelativeResize="0"/>
          <p:nvPr/>
        </p:nvPicPr>
        <p:blipFill rotWithShape="1">
          <a:blip r:embed="rId3">
            <a:alphaModFix amt="77000"/>
          </a:blip>
          <a:srcRect b="0" l="0" r="0" t="0"/>
          <a:stretch/>
        </p:blipFill>
        <p:spPr>
          <a:xfrm>
            <a:off x="2" y="0"/>
            <a:ext cx="9144000" cy="6097541"/>
          </a:xfrm>
          <a:prstGeom prst="rect">
            <a:avLst/>
          </a:prstGeom>
          <a:noFill/>
          <a:ln>
            <a:noFill/>
          </a:ln>
        </p:spPr>
      </p:pic>
      <p:sp>
        <p:nvSpPr>
          <p:cNvPr id="207" name="Google Shape;207;p11"/>
          <p:cNvSpPr/>
          <p:nvPr/>
        </p:nvSpPr>
        <p:spPr>
          <a:xfrm>
            <a:off x="352000" y="480100"/>
            <a:ext cx="5743500" cy="18942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1"/>
          <p:cNvSpPr txBox="1"/>
          <p:nvPr>
            <p:ph idx="1" type="body"/>
          </p:nvPr>
        </p:nvSpPr>
        <p:spPr>
          <a:xfrm>
            <a:off x="311700" y="422625"/>
            <a:ext cx="8520600" cy="34452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000000"/>
              </a:buClr>
              <a:buSzPts val="1200"/>
              <a:buChar char="●"/>
            </a:pPr>
            <a:r>
              <a:rPr lang="en" sz="1200">
                <a:solidFill>
                  <a:srgbClr val="000000"/>
                </a:solidFill>
              </a:rPr>
              <a:t>A typical process that an item in the warehouse goes through is :</a:t>
            </a:r>
            <a:endParaRPr sz="1200">
              <a:solidFill>
                <a:srgbClr val="000000"/>
              </a:solidFill>
            </a:endParaRPr>
          </a:p>
          <a:p>
            <a:pPr indent="0" lvl="0" marL="457200" rtl="0" algn="l">
              <a:lnSpc>
                <a:spcPct val="115000"/>
              </a:lnSpc>
              <a:spcBef>
                <a:spcPts val="0"/>
              </a:spcBef>
              <a:spcAft>
                <a:spcPts val="0"/>
              </a:spcAft>
              <a:buSzPts val="1800"/>
              <a:buNone/>
            </a:pPr>
            <a:r>
              <a:rPr b="1" lang="en" sz="1200">
                <a:solidFill>
                  <a:srgbClr val="351C75"/>
                </a:solidFill>
              </a:rPr>
              <a:t>   PRINTING → LAMINATION → BAG/BOX MAKING → QUALITY CHECK</a:t>
            </a:r>
            <a:endParaRPr b="1" sz="1200">
              <a:solidFill>
                <a:srgbClr val="351C75"/>
              </a:solidFill>
            </a:endParaRPr>
          </a:p>
          <a:p>
            <a:pPr indent="-304800" lvl="0" marL="457200" rtl="0" algn="l">
              <a:lnSpc>
                <a:spcPct val="115000"/>
              </a:lnSpc>
              <a:spcBef>
                <a:spcPts val="0"/>
              </a:spcBef>
              <a:spcAft>
                <a:spcPts val="0"/>
              </a:spcAft>
              <a:buClr>
                <a:srgbClr val="000000"/>
              </a:buClr>
              <a:buSzPts val="1200"/>
              <a:buChar char="●"/>
            </a:pPr>
            <a:r>
              <a:rPr lang="en" sz="1200">
                <a:solidFill>
                  <a:srgbClr val="000000"/>
                </a:solidFill>
              </a:rPr>
              <a:t>Start &amp; End time of each process is stored for Process scheduling.</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lang="en" sz="1200">
                <a:solidFill>
                  <a:srgbClr val="000000"/>
                </a:solidFill>
              </a:rPr>
              <a:t>Material Usage : to keep track of the Material on hand.</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lang="en" sz="1200">
                <a:solidFill>
                  <a:srgbClr val="000000"/>
                </a:solidFill>
              </a:rPr>
              <a:t>Records the outgoing and incoming stock of ready for use Raw Material</a:t>
            </a:r>
            <a:endParaRPr sz="1200">
              <a:solidFill>
                <a:srgbClr val="000000"/>
              </a:solidFill>
            </a:endParaRPr>
          </a:p>
          <a:p>
            <a:pPr indent="-304800" lvl="1" marL="914400" rtl="0" algn="l">
              <a:lnSpc>
                <a:spcPct val="115000"/>
              </a:lnSpc>
              <a:spcBef>
                <a:spcPts val="0"/>
              </a:spcBef>
              <a:spcAft>
                <a:spcPts val="0"/>
              </a:spcAft>
              <a:buClr>
                <a:srgbClr val="000000"/>
              </a:buClr>
              <a:buSzPts val="1200"/>
              <a:buChar char="○"/>
            </a:pPr>
            <a:r>
              <a:rPr lang="en" sz="1200">
                <a:solidFill>
                  <a:srgbClr val="000000"/>
                </a:solidFill>
              </a:rPr>
              <a:t>Outgoing: Material Usage that is used for process</a:t>
            </a:r>
            <a:endParaRPr sz="1200">
              <a:solidFill>
                <a:srgbClr val="000000"/>
              </a:solidFill>
            </a:endParaRPr>
          </a:p>
          <a:p>
            <a:pPr indent="-304800" lvl="1" marL="914400" rtl="0" algn="l">
              <a:lnSpc>
                <a:spcPct val="115000"/>
              </a:lnSpc>
              <a:spcBef>
                <a:spcPts val="0"/>
              </a:spcBef>
              <a:spcAft>
                <a:spcPts val="0"/>
              </a:spcAft>
              <a:buClr>
                <a:srgbClr val="000000"/>
              </a:buClr>
              <a:buSzPts val="1200"/>
              <a:buChar char="○"/>
            </a:pPr>
            <a:r>
              <a:rPr lang="en" sz="1200">
                <a:solidFill>
                  <a:srgbClr val="000000"/>
                </a:solidFill>
              </a:rPr>
              <a:t>Incoming: Raw Material that is purchased but not yet delivered</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lang="en" sz="1200">
                <a:solidFill>
                  <a:srgbClr val="000000"/>
                </a:solidFill>
              </a:rPr>
              <a:t>Compare prices and lead time from list of material vendors</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lang="en" sz="1200">
                <a:solidFill>
                  <a:srgbClr val="000000"/>
                </a:solidFill>
              </a:rPr>
              <a:t>Keep track of incoming raw materials that is not yet delivered</a:t>
            </a:r>
            <a:endParaRPr>
              <a:solidFill>
                <a:srgbClr val="000000"/>
              </a:solidFill>
            </a:endParaRPr>
          </a:p>
        </p:txBody>
      </p:sp>
      <p:sp>
        <p:nvSpPr>
          <p:cNvPr id="209" name="Google Shape;209;p11"/>
          <p:cNvSpPr/>
          <p:nvPr/>
        </p:nvSpPr>
        <p:spPr>
          <a:xfrm>
            <a:off x="352000" y="101675"/>
            <a:ext cx="2419200" cy="2742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1"/>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sz="1400"/>
              <a:t>Process and Raw Materials</a:t>
            </a:r>
            <a:endParaRPr b="1" sz="1400"/>
          </a:p>
        </p:txBody>
      </p:sp>
      <p:pic>
        <p:nvPicPr>
          <p:cNvPr id="211" name="Google Shape;211;p11"/>
          <p:cNvPicPr preferRelativeResize="0"/>
          <p:nvPr/>
        </p:nvPicPr>
        <p:blipFill rotWithShape="1">
          <a:blip r:embed="rId4">
            <a:alphaModFix/>
          </a:blip>
          <a:srcRect b="8207" l="4912" r="6261" t="7354"/>
          <a:stretch/>
        </p:blipFill>
        <p:spPr>
          <a:xfrm>
            <a:off x="4491650" y="2398600"/>
            <a:ext cx="4260301" cy="2744900"/>
          </a:xfrm>
          <a:prstGeom prst="rect">
            <a:avLst/>
          </a:prstGeom>
          <a:noFill/>
          <a:ln>
            <a:noFill/>
          </a:ln>
        </p:spPr>
      </p:pic>
      <p:pic>
        <p:nvPicPr>
          <p:cNvPr id="212" name="Google Shape;212;p11"/>
          <p:cNvPicPr preferRelativeResize="0"/>
          <p:nvPr/>
        </p:nvPicPr>
        <p:blipFill rotWithShape="1">
          <a:blip r:embed="rId5">
            <a:alphaModFix/>
          </a:blip>
          <a:srcRect b="0" l="0" r="0" t="0"/>
          <a:stretch/>
        </p:blipFill>
        <p:spPr>
          <a:xfrm>
            <a:off x="352000" y="2398600"/>
            <a:ext cx="4078250" cy="2744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gcc76cc3fa7_1_13"/>
          <p:cNvPicPr preferRelativeResize="0"/>
          <p:nvPr/>
        </p:nvPicPr>
        <p:blipFill rotWithShape="1">
          <a:blip r:embed="rId3">
            <a:alphaModFix amt="77000"/>
          </a:blip>
          <a:srcRect b="0" l="0" r="0" t="0"/>
          <a:stretch/>
        </p:blipFill>
        <p:spPr>
          <a:xfrm>
            <a:off x="2" y="0"/>
            <a:ext cx="9144000" cy="6097541"/>
          </a:xfrm>
          <a:prstGeom prst="rect">
            <a:avLst/>
          </a:prstGeom>
          <a:noFill/>
          <a:ln>
            <a:noFill/>
          </a:ln>
        </p:spPr>
      </p:pic>
      <p:sp>
        <p:nvSpPr>
          <p:cNvPr id="218" name="Google Shape;218;gcc76cc3fa7_1_13"/>
          <p:cNvSpPr/>
          <p:nvPr/>
        </p:nvSpPr>
        <p:spPr>
          <a:xfrm>
            <a:off x="352000" y="61550"/>
            <a:ext cx="2419200" cy="2742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cc76cc3fa7_1_13"/>
          <p:cNvSpPr/>
          <p:nvPr/>
        </p:nvSpPr>
        <p:spPr>
          <a:xfrm>
            <a:off x="352000" y="461350"/>
            <a:ext cx="6633900" cy="2742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cc76cc3fa7_1_13"/>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1400"/>
              <a:t>Functions and Constraints</a:t>
            </a:r>
            <a:endParaRPr b="1" sz="1400"/>
          </a:p>
        </p:txBody>
      </p:sp>
      <p:pic>
        <p:nvPicPr>
          <p:cNvPr id="221" name="Google Shape;221;gcc76cc3fa7_1_13"/>
          <p:cNvPicPr preferRelativeResize="0"/>
          <p:nvPr/>
        </p:nvPicPr>
        <p:blipFill rotWithShape="1">
          <a:blip r:embed="rId4">
            <a:alphaModFix/>
          </a:blip>
          <a:srcRect b="0" l="0" r="0" t="0"/>
          <a:stretch/>
        </p:blipFill>
        <p:spPr>
          <a:xfrm>
            <a:off x="350675" y="1034700"/>
            <a:ext cx="4893474" cy="1673875"/>
          </a:xfrm>
          <a:prstGeom prst="rect">
            <a:avLst/>
          </a:prstGeom>
          <a:noFill/>
          <a:ln>
            <a:noFill/>
          </a:ln>
        </p:spPr>
      </p:pic>
      <p:pic>
        <p:nvPicPr>
          <p:cNvPr id="222" name="Google Shape;222;gcc76cc3fa7_1_13"/>
          <p:cNvPicPr preferRelativeResize="0"/>
          <p:nvPr/>
        </p:nvPicPr>
        <p:blipFill rotWithShape="1">
          <a:blip r:embed="rId5">
            <a:alphaModFix/>
          </a:blip>
          <a:srcRect b="0" l="0" r="0" t="0"/>
          <a:stretch/>
        </p:blipFill>
        <p:spPr>
          <a:xfrm>
            <a:off x="350675" y="3064150"/>
            <a:ext cx="8680975" cy="1823975"/>
          </a:xfrm>
          <a:prstGeom prst="rect">
            <a:avLst/>
          </a:prstGeom>
          <a:noFill/>
          <a:ln>
            <a:noFill/>
          </a:ln>
        </p:spPr>
      </p:pic>
      <p:sp>
        <p:nvSpPr>
          <p:cNvPr id="223" name="Google Shape;223;gcc76cc3fa7_1_13"/>
          <p:cNvSpPr txBox="1"/>
          <p:nvPr>
            <p:ph type="title"/>
          </p:nvPr>
        </p:nvSpPr>
        <p:spPr>
          <a:xfrm>
            <a:off x="351988" y="39887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400"/>
              <a:t>Functions to compute Quantity on hand &amp; estimated arrival date for raw materials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gcc76cc3fa7_1_18"/>
          <p:cNvPicPr preferRelativeResize="0"/>
          <p:nvPr/>
        </p:nvPicPr>
        <p:blipFill rotWithShape="1">
          <a:blip r:embed="rId3">
            <a:alphaModFix amt="77000"/>
          </a:blip>
          <a:srcRect b="0" l="0" r="0" t="0"/>
          <a:stretch/>
        </p:blipFill>
        <p:spPr>
          <a:xfrm>
            <a:off x="2" y="0"/>
            <a:ext cx="9144000" cy="6097541"/>
          </a:xfrm>
          <a:prstGeom prst="rect">
            <a:avLst/>
          </a:prstGeom>
          <a:noFill/>
          <a:ln>
            <a:noFill/>
          </a:ln>
        </p:spPr>
      </p:pic>
      <p:sp>
        <p:nvSpPr>
          <p:cNvPr id="229" name="Google Shape;229;gcc76cc3fa7_1_18"/>
          <p:cNvSpPr/>
          <p:nvPr/>
        </p:nvSpPr>
        <p:spPr>
          <a:xfrm>
            <a:off x="311700" y="539250"/>
            <a:ext cx="1369500" cy="4203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gcc76cc3fa7_1_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Triggers</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31" name="Google Shape;231;gcc76cc3fa7_1_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p:txBody>
      </p:sp>
      <p:pic>
        <p:nvPicPr>
          <p:cNvPr id="232" name="Google Shape;232;gcc76cc3fa7_1_18"/>
          <p:cNvPicPr preferRelativeResize="0"/>
          <p:nvPr/>
        </p:nvPicPr>
        <p:blipFill rotWithShape="1">
          <a:blip r:embed="rId4">
            <a:alphaModFix/>
          </a:blip>
          <a:srcRect b="0" l="0" r="0" t="0"/>
          <a:stretch/>
        </p:blipFill>
        <p:spPr>
          <a:xfrm>
            <a:off x="311703" y="1152475"/>
            <a:ext cx="4454951" cy="3163451"/>
          </a:xfrm>
          <a:prstGeom prst="rect">
            <a:avLst/>
          </a:prstGeom>
          <a:noFill/>
          <a:ln>
            <a:noFill/>
          </a:ln>
        </p:spPr>
      </p:pic>
      <p:pic>
        <p:nvPicPr>
          <p:cNvPr id="233" name="Google Shape;233;gcc76cc3fa7_1_18"/>
          <p:cNvPicPr preferRelativeResize="0"/>
          <p:nvPr/>
        </p:nvPicPr>
        <p:blipFill rotWithShape="1">
          <a:blip r:embed="rId5">
            <a:alphaModFix/>
          </a:blip>
          <a:srcRect b="0" l="0" r="0" t="0"/>
          <a:stretch/>
        </p:blipFill>
        <p:spPr>
          <a:xfrm>
            <a:off x="4898625" y="1152475"/>
            <a:ext cx="3984411" cy="3172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gcc7e6a6d8a_1_0"/>
          <p:cNvPicPr preferRelativeResize="0"/>
          <p:nvPr/>
        </p:nvPicPr>
        <p:blipFill rotWithShape="1">
          <a:blip r:embed="rId3">
            <a:alphaModFix amt="77000"/>
          </a:blip>
          <a:srcRect b="0" l="0" r="0" t="0"/>
          <a:stretch/>
        </p:blipFill>
        <p:spPr>
          <a:xfrm>
            <a:off x="2" y="0"/>
            <a:ext cx="9144000" cy="6097541"/>
          </a:xfrm>
          <a:prstGeom prst="rect">
            <a:avLst/>
          </a:prstGeom>
          <a:noFill/>
          <a:ln>
            <a:noFill/>
          </a:ln>
        </p:spPr>
      </p:pic>
      <p:sp>
        <p:nvSpPr>
          <p:cNvPr id="239" name="Google Shape;239;gcc7e6a6d8a_1_0"/>
          <p:cNvSpPr/>
          <p:nvPr/>
        </p:nvSpPr>
        <p:spPr>
          <a:xfrm>
            <a:off x="313625" y="255200"/>
            <a:ext cx="2319600" cy="7965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cc7e6a6d8a_1_0"/>
          <p:cNvSpPr txBox="1"/>
          <p:nvPr/>
        </p:nvSpPr>
        <p:spPr>
          <a:xfrm>
            <a:off x="282025" y="255200"/>
            <a:ext cx="2310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Payments &amp;</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SalesOpportunities</a:t>
            </a:r>
            <a:endParaRPr b="1" i="0" sz="1800" u="none" cap="none" strike="noStrike">
              <a:solidFill>
                <a:srgbClr val="000000"/>
              </a:solidFill>
              <a:latin typeface="Arial"/>
              <a:ea typeface="Arial"/>
              <a:cs typeface="Arial"/>
              <a:sym typeface="Arial"/>
            </a:endParaRPr>
          </a:p>
        </p:txBody>
      </p:sp>
      <p:pic>
        <p:nvPicPr>
          <p:cNvPr id="241" name="Google Shape;241;gcc7e6a6d8a_1_0"/>
          <p:cNvPicPr preferRelativeResize="0"/>
          <p:nvPr/>
        </p:nvPicPr>
        <p:blipFill rotWithShape="1">
          <a:blip r:embed="rId4">
            <a:alphaModFix/>
          </a:blip>
          <a:srcRect b="0" l="0" r="0" t="0"/>
          <a:stretch/>
        </p:blipFill>
        <p:spPr>
          <a:xfrm>
            <a:off x="2681885" y="76200"/>
            <a:ext cx="6362190" cy="4991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gcc76cc3fa7_1_39"/>
          <p:cNvPicPr preferRelativeResize="0"/>
          <p:nvPr/>
        </p:nvPicPr>
        <p:blipFill rotWithShape="1">
          <a:blip r:embed="rId3">
            <a:alphaModFix amt="77000"/>
          </a:blip>
          <a:srcRect b="0" l="0" r="0" t="0"/>
          <a:stretch/>
        </p:blipFill>
        <p:spPr>
          <a:xfrm>
            <a:off x="2" y="0"/>
            <a:ext cx="9144000" cy="6097541"/>
          </a:xfrm>
          <a:prstGeom prst="rect">
            <a:avLst/>
          </a:prstGeom>
          <a:noFill/>
          <a:ln>
            <a:noFill/>
          </a:ln>
        </p:spPr>
      </p:pic>
      <p:sp>
        <p:nvSpPr>
          <p:cNvPr id="60" name="Google Shape;60;gcc76cc3fa7_1_39"/>
          <p:cNvSpPr/>
          <p:nvPr/>
        </p:nvSpPr>
        <p:spPr>
          <a:xfrm>
            <a:off x="311700" y="304225"/>
            <a:ext cx="1188300" cy="3837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gcc76cc3fa7_1_39"/>
          <p:cNvSpPr txBox="1"/>
          <p:nvPr>
            <p:ph type="ctrTitle"/>
          </p:nvPr>
        </p:nvSpPr>
        <p:spPr>
          <a:xfrm>
            <a:off x="403675" y="206875"/>
            <a:ext cx="8520600" cy="514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 sz="1820"/>
              <a:t>Agenda</a:t>
            </a:r>
            <a:endParaRPr sz="3980"/>
          </a:p>
        </p:txBody>
      </p:sp>
      <p:sp>
        <p:nvSpPr>
          <p:cNvPr id="62" name="Google Shape;62;gcc76cc3fa7_1_39"/>
          <p:cNvSpPr/>
          <p:nvPr/>
        </p:nvSpPr>
        <p:spPr>
          <a:xfrm>
            <a:off x="311700" y="1014775"/>
            <a:ext cx="7895100" cy="23136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gcc76cc3fa7_1_39"/>
          <p:cNvSpPr txBox="1"/>
          <p:nvPr>
            <p:ph idx="1" type="subTitle"/>
          </p:nvPr>
        </p:nvSpPr>
        <p:spPr>
          <a:xfrm>
            <a:off x="311700" y="1014775"/>
            <a:ext cx="8520600" cy="4068000"/>
          </a:xfrm>
          <a:prstGeom prst="rect">
            <a:avLst/>
          </a:prstGeom>
          <a:noFill/>
          <a:ln>
            <a:noFill/>
          </a:ln>
        </p:spPr>
        <p:txBody>
          <a:bodyPr anchorCtr="0" anchor="t" bIns="91425" lIns="91425" spcFirstLastPara="1" rIns="91425" wrap="square" tIns="91425">
            <a:normAutofit/>
          </a:bodyPr>
          <a:lstStyle/>
          <a:p>
            <a:pPr indent="-330200" lvl="0" marL="457200" rtl="0" algn="l">
              <a:lnSpc>
                <a:spcPct val="100000"/>
              </a:lnSpc>
              <a:spcBef>
                <a:spcPts val="0"/>
              </a:spcBef>
              <a:spcAft>
                <a:spcPts val="0"/>
              </a:spcAft>
              <a:buClr>
                <a:srgbClr val="000000"/>
              </a:buClr>
              <a:buSzPts val="1600"/>
              <a:buChar char="●"/>
            </a:pPr>
            <a:r>
              <a:rPr lang="en" sz="1600">
                <a:solidFill>
                  <a:schemeClr val="dk1"/>
                </a:solidFill>
              </a:rPr>
              <a:t>Introduction </a:t>
            </a:r>
            <a:endParaRPr sz="1600">
              <a:solidFill>
                <a:schemeClr val="dk1"/>
              </a:solidFill>
            </a:endParaRPr>
          </a:p>
          <a:p>
            <a:pPr indent="-330200" lvl="0" marL="457200" rtl="0" algn="l">
              <a:lnSpc>
                <a:spcPct val="100000"/>
              </a:lnSpc>
              <a:spcBef>
                <a:spcPts val="0"/>
              </a:spcBef>
              <a:spcAft>
                <a:spcPts val="0"/>
              </a:spcAft>
              <a:buClr>
                <a:srgbClr val="000000"/>
              </a:buClr>
              <a:buSzPts val="1600"/>
              <a:buChar char="●"/>
            </a:pPr>
            <a:r>
              <a:rPr lang="en" sz="1600">
                <a:solidFill>
                  <a:schemeClr val="dk1"/>
                </a:solidFill>
              </a:rPr>
              <a:t>Problems Statement</a:t>
            </a:r>
            <a:endParaRPr sz="1600">
              <a:solidFill>
                <a:schemeClr val="dk1"/>
              </a:solidFill>
            </a:endParaRPr>
          </a:p>
          <a:p>
            <a:pPr indent="-330200" lvl="0" marL="457200" rtl="0" algn="l">
              <a:lnSpc>
                <a:spcPct val="100000"/>
              </a:lnSpc>
              <a:spcBef>
                <a:spcPts val="0"/>
              </a:spcBef>
              <a:spcAft>
                <a:spcPts val="0"/>
              </a:spcAft>
              <a:buClr>
                <a:srgbClr val="000000"/>
              </a:buClr>
              <a:buSzPts val="1600"/>
              <a:buChar char="●"/>
            </a:pPr>
            <a:r>
              <a:rPr lang="en" sz="1600">
                <a:solidFill>
                  <a:schemeClr val="dk1"/>
                </a:solidFill>
              </a:rPr>
              <a:t>Purpose</a:t>
            </a:r>
            <a:endParaRPr sz="1600">
              <a:solidFill>
                <a:schemeClr val="dk1"/>
              </a:solidFill>
            </a:endParaRPr>
          </a:p>
          <a:p>
            <a:pPr indent="-330200" lvl="0" marL="457200" rtl="0" algn="l">
              <a:lnSpc>
                <a:spcPct val="100000"/>
              </a:lnSpc>
              <a:spcBef>
                <a:spcPts val="0"/>
              </a:spcBef>
              <a:spcAft>
                <a:spcPts val="0"/>
              </a:spcAft>
              <a:buClr>
                <a:srgbClr val="000000"/>
              </a:buClr>
              <a:buSzPts val="1600"/>
              <a:buChar char="●"/>
            </a:pPr>
            <a:r>
              <a:rPr lang="en" sz="1600">
                <a:solidFill>
                  <a:schemeClr val="dk1"/>
                </a:solidFill>
              </a:rPr>
              <a:t>Workflow</a:t>
            </a:r>
            <a:endParaRPr sz="1600">
              <a:solidFill>
                <a:schemeClr val="dk1"/>
              </a:solidFill>
            </a:endParaRPr>
          </a:p>
          <a:p>
            <a:pPr indent="-330200" lvl="0" marL="457200" rtl="0" algn="l">
              <a:lnSpc>
                <a:spcPct val="100000"/>
              </a:lnSpc>
              <a:spcBef>
                <a:spcPts val="0"/>
              </a:spcBef>
              <a:spcAft>
                <a:spcPts val="0"/>
              </a:spcAft>
              <a:buClr>
                <a:srgbClr val="000000"/>
              </a:buClr>
              <a:buSzPts val="1600"/>
              <a:buChar char="●"/>
            </a:pPr>
            <a:r>
              <a:rPr lang="en" sz="1600">
                <a:solidFill>
                  <a:schemeClr val="dk1"/>
                </a:solidFill>
              </a:rPr>
              <a:t>ERD</a:t>
            </a:r>
            <a:endParaRPr sz="1600">
              <a:solidFill>
                <a:schemeClr val="dk1"/>
              </a:solidFill>
            </a:endParaRPr>
          </a:p>
          <a:p>
            <a:pPr indent="-330200" lvl="0" marL="457200" rtl="0" algn="l">
              <a:lnSpc>
                <a:spcPct val="100000"/>
              </a:lnSpc>
              <a:spcBef>
                <a:spcPts val="0"/>
              </a:spcBef>
              <a:spcAft>
                <a:spcPts val="0"/>
              </a:spcAft>
              <a:buClr>
                <a:srgbClr val="000000"/>
              </a:buClr>
              <a:buSzPts val="1600"/>
              <a:buChar char="●"/>
            </a:pPr>
            <a:r>
              <a:rPr lang="en" sz="1600">
                <a:solidFill>
                  <a:schemeClr val="dk1"/>
                </a:solidFill>
              </a:rPr>
              <a:t>Stakeholders And their use cases</a:t>
            </a:r>
            <a:endParaRPr sz="1600">
              <a:solidFill>
                <a:schemeClr val="dk1"/>
              </a:solidFill>
            </a:endParaRPr>
          </a:p>
          <a:p>
            <a:pPr indent="-330200" lvl="0" marL="457200" rtl="0" algn="l">
              <a:lnSpc>
                <a:spcPct val="100000"/>
              </a:lnSpc>
              <a:spcBef>
                <a:spcPts val="0"/>
              </a:spcBef>
              <a:spcAft>
                <a:spcPts val="0"/>
              </a:spcAft>
              <a:buClr>
                <a:srgbClr val="000000"/>
              </a:buClr>
              <a:buSzPts val="1600"/>
              <a:buChar char="●"/>
            </a:pPr>
            <a:r>
              <a:rPr lang="en" sz="1600">
                <a:solidFill>
                  <a:schemeClr val="dk1"/>
                </a:solidFill>
              </a:rPr>
              <a:t>Future improvements</a:t>
            </a:r>
            <a:endParaRPr sz="1600">
              <a:solidFill>
                <a:schemeClr val="dk1"/>
              </a:solidFill>
            </a:endParaRPr>
          </a:p>
          <a:p>
            <a:pPr indent="-330200" lvl="0" marL="457200" rtl="0" algn="l">
              <a:lnSpc>
                <a:spcPct val="100000"/>
              </a:lnSpc>
              <a:spcBef>
                <a:spcPts val="0"/>
              </a:spcBef>
              <a:spcAft>
                <a:spcPts val="0"/>
              </a:spcAft>
              <a:buClr>
                <a:srgbClr val="000000"/>
              </a:buClr>
              <a:buSzPts val="1600"/>
              <a:buChar char="●"/>
            </a:pPr>
            <a:r>
              <a:rPr lang="en" sz="1600">
                <a:solidFill>
                  <a:schemeClr val="dk1"/>
                </a:solidFill>
              </a:rPr>
              <a:t>Conclusion</a:t>
            </a:r>
            <a:endParaRPr sz="1600">
              <a:solidFill>
                <a:schemeClr val="dk1"/>
              </a:solidFill>
            </a:endParaRPr>
          </a:p>
          <a:p>
            <a:pPr indent="-330200" lvl="0" marL="457200" rtl="0" algn="l">
              <a:lnSpc>
                <a:spcPct val="100000"/>
              </a:lnSpc>
              <a:spcBef>
                <a:spcPts val="0"/>
              </a:spcBef>
              <a:spcAft>
                <a:spcPts val="0"/>
              </a:spcAft>
              <a:buClr>
                <a:srgbClr val="000000"/>
              </a:buClr>
              <a:buSzPts val="1600"/>
              <a:buChar char="●"/>
            </a:pPr>
            <a:r>
              <a:rPr lang="en" sz="1600">
                <a:solidFill>
                  <a:schemeClr val="dk1"/>
                </a:solidFill>
              </a:rPr>
              <a:t>Q &amp; A</a:t>
            </a:r>
            <a:endParaRPr sz="1600">
              <a:solidFill>
                <a:schemeClr val="dk1"/>
              </a:solidFill>
            </a:endParaRPr>
          </a:p>
          <a:p>
            <a:pPr indent="0" lvl="0" marL="0" rtl="0" algn="l">
              <a:lnSpc>
                <a:spcPct val="100000"/>
              </a:lnSpc>
              <a:spcBef>
                <a:spcPts val="0"/>
              </a:spcBef>
              <a:spcAft>
                <a:spcPts val="0"/>
              </a:spcAft>
              <a:buSzPts val="2800"/>
              <a:buNone/>
            </a:pPr>
            <a:r>
              <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gcc7e6a6d8a_1_6"/>
          <p:cNvPicPr preferRelativeResize="0"/>
          <p:nvPr/>
        </p:nvPicPr>
        <p:blipFill rotWithShape="1">
          <a:blip r:embed="rId3">
            <a:alphaModFix amt="77000"/>
          </a:blip>
          <a:srcRect b="0" l="0" r="0" t="0"/>
          <a:stretch/>
        </p:blipFill>
        <p:spPr>
          <a:xfrm>
            <a:off x="2" y="0"/>
            <a:ext cx="9144000" cy="6097541"/>
          </a:xfrm>
          <a:prstGeom prst="rect">
            <a:avLst/>
          </a:prstGeom>
          <a:noFill/>
          <a:ln>
            <a:noFill/>
          </a:ln>
        </p:spPr>
      </p:pic>
      <p:sp>
        <p:nvSpPr>
          <p:cNvPr id="247" name="Google Shape;247;gcc7e6a6d8a_1_6"/>
          <p:cNvSpPr/>
          <p:nvPr/>
        </p:nvSpPr>
        <p:spPr>
          <a:xfrm>
            <a:off x="470025" y="337775"/>
            <a:ext cx="4281900" cy="3762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gcc7e6a6d8a_1_6"/>
          <p:cNvSpPr txBox="1"/>
          <p:nvPr/>
        </p:nvSpPr>
        <p:spPr>
          <a:xfrm>
            <a:off x="470025" y="228300"/>
            <a:ext cx="43164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2800" u="none" cap="none" strike="noStrike">
                <a:solidFill>
                  <a:schemeClr val="dk1"/>
                </a:solidFill>
                <a:latin typeface="Arial"/>
                <a:ea typeface="Arial"/>
                <a:cs typeface="Arial"/>
                <a:sym typeface="Arial"/>
              </a:rPr>
              <a:t>Function and Constraints</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rgbClr val="000000"/>
              </a:solidFill>
              <a:latin typeface="Arial"/>
              <a:ea typeface="Arial"/>
              <a:cs typeface="Arial"/>
              <a:sym typeface="Arial"/>
            </a:endParaRPr>
          </a:p>
        </p:txBody>
      </p:sp>
      <p:pic>
        <p:nvPicPr>
          <p:cNvPr id="249" name="Google Shape;249;gcc7e6a6d8a_1_6"/>
          <p:cNvPicPr preferRelativeResize="0"/>
          <p:nvPr/>
        </p:nvPicPr>
        <p:blipFill rotWithShape="1">
          <a:blip r:embed="rId4">
            <a:alphaModFix/>
          </a:blip>
          <a:srcRect b="0" l="0" r="0" t="0"/>
          <a:stretch/>
        </p:blipFill>
        <p:spPr>
          <a:xfrm>
            <a:off x="228900" y="1244103"/>
            <a:ext cx="8419474" cy="2923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18"/>
          <p:cNvPicPr preferRelativeResize="0"/>
          <p:nvPr/>
        </p:nvPicPr>
        <p:blipFill rotWithShape="1">
          <a:blip r:embed="rId3">
            <a:alphaModFix amt="77000"/>
          </a:blip>
          <a:srcRect b="0" l="0" r="0" t="0"/>
          <a:stretch/>
        </p:blipFill>
        <p:spPr>
          <a:xfrm>
            <a:off x="2" y="0"/>
            <a:ext cx="9144000" cy="6097541"/>
          </a:xfrm>
          <a:prstGeom prst="rect">
            <a:avLst/>
          </a:prstGeom>
          <a:noFill/>
          <a:ln>
            <a:noFill/>
          </a:ln>
        </p:spPr>
      </p:pic>
      <p:sp>
        <p:nvSpPr>
          <p:cNvPr id="255" name="Google Shape;255;p18"/>
          <p:cNvSpPr/>
          <p:nvPr/>
        </p:nvSpPr>
        <p:spPr>
          <a:xfrm>
            <a:off x="311700" y="382600"/>
            <a:ext cx="3312000" cy="2742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8"/>
          <p:cNvSpPr/>
          <p:nvPr/>
        </p:nvSpPr>
        <p:spPr>
          <a:xfrm>
            <a:off x="311700" y="66725"/>
            <a:ext cx="2766600" cy="2304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8"/>
          <p:cNvSpPr txBox="1"/>
          <p:nvPr>
            <p:ph type="title"/>
          </p:nvPr>
        </p:nvSpPr>
        <p:spPr>
          <a:xfrm>
            <a:off x="311700" y="-12175"/>
            <a:ext cx="32571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sz="1400"/>
              <a:t>Report 1 : OrderDetailsPerMonth</a:t>
            </a:r>
            <a:endParaRPr sz="1400"/>
          </a:p>
        </p:txBody>
      </p:sp>
      <p:sp>
        <p:nvSpPr>
          <p:cNvPr id="258" name="Google Shape;258;p18"/>
          <p:cNvSpPr txBox="1"/>
          <p:nvPr>
            <p:ph idx="1" type="body"/>
          </p:nvPr>
        </p:nvSpPr>
        <p:spPr>
          <a:xfrm>
            <a:off x="311700" y="314275"/>
            <a:ext cx="4366200" cy="492900"/>
          </a:xfrm>
          <a:prstGeom prst="rect">
            <a:avLst/>
          </a:prstGeom>
          <a:noFill/>
          <a:ln>
            <a:noFill/>
          </a:ln>
        </p:spPr>
        <p:txBody>
          <a:bodyPr anchorCtr="0" anchor="t" bIns="91425" lIns="91425" spcFirstLastPara="1" rIns="91425" wrap="square" tIns="91425">
            <a:normAutofit fontScale="40000" lnSpcReduction="20000"/>
          </a:bodyPr>
          <a:lstStyle/>
          <a:p>
            <a:pPr indent="0" lvl="0" marL="0" rtl="0" algn="l">
              <a:lnSpc>
                <a:spcPct val="115000"/>
              </a:lnSpc>
              <a:spcBef>
                <a:spcPts val="0"/>
              </a:spcBef>
              <a:spcAft>
                <a:spcPts val="1200"/>
              </a:spcAft>
              <a:buSzPct val="129496"/>
              <a:buNone/>
            </a:pPr>
            <a:r>
              <a:rPr lang="en" sz="2527">
                <a:solidFill>
                  <a:srgbClr val="000000"/>
                </a:solidFill>
              </a:rPr>
              <a:t>Purpose : To report total order per month</a:t>
            </a:r>
            <a:endParaRPr sz="2527">
              <a:solidFill>
                <a:srgbClr val="000000"/>
              </a:solidFill>
            </a:endParaRPr>
          </a:p>
        </p:txBody>
      </p:sp>
      <p:pic>
        <p:nvPicPr>
          <p:cNvPr id="259" name="Google Shape;259;p18"/>
          <p:cNvPicPr preferRelativeResize="0"/>
          <p:nvPr/>
        </p:nvPicPr>
        <p:blipFill rotWithShape="1">
          <a:blip r:embed="rId4">
            <a:alphaModFix/>
          </a:blip>
          <a:srcRect b="0" l="0" r="27161" t="0"/>
          <a:stretch/>
        </p:blipFill>
        <p:spPr>
          <a:xfrm>
            <a:off x="311700" y="783675"/>
            <a:ext cx="6660373" cy="1839150"/>
          </a:xfrm>
          <a:prstGeom prst="rect">
            <a:avLst/>
          </a:prstGeom>
          <a:noFill/>
          <a:ln>
            <a:noFill/>
          </a:ln>
        </p:spPr>
      </p:pic>
      <p:pic>
        <p:nvPicPr>
          <p:cNvPr id="260" name="Google Shape;260;p18"/>
          <p:cNvPicPr preferRelativeResize="0"/>
          <p:nvPr/>
        </p:nvPicPr>
        <p:blipFill rotWithShape="1">
          <a:blip r:embed="rId5">
            <a:alphaModFix/>
          </a:blip>
          <a:srcRect b="25740" l="0" r="0" t="0"/>
          <a:stretch/>
        </p:blipFill>
        <p:spPr>
          <a:xfrm>
            <a:off x="311688" y="2749688"/>
            <a:ext cx="5114925" cy="23270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19"/>
          <p:cNvPicPr preferRelativeResize="0"/>
          <p:nvPr/>
        </p:nvPicPr>
        <p:blipFill rotWithShape="1">
          <a:blip r:embed="rId3">
            <a:alphaModFix amt="77000"/>
          </a:blip>
          <a:srcRect b="0" l="0" r="0" t="0"/>
          <a:stretch/>
        </p:blipFill>
        <p:spPr>
          <a:xfrm>
            <a:off x="2" y="0"/>
            <a:ext cx="9144000" cy="6097541"/>
          </a:xfrm>
          <a:prstGeom prst="rect">
            <a:avLst/>
          </a:prstGeom>
          <a:noFill/>
          <a:ln>
            <a:noFill/>
          </a:ln>
        </p:spPr>
      </p:pic>
      <p:sp>
        <p:nvSpPr>
          <p:cNvPr id="266" name="Google Shape;266;p19"/>
          <p:cNvSpPr/>
          <p:nvPr/>
        </p:nvSpPr>
        <p:spPr>
          <a:xfrm>
            <a:off x="311700" y="142900"/>
            <a:ext cx="2301300" cy="2460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9"/>
          <p:cNvSpPr txBox="1"/>
          <p:nvPr>
            <p:ph type="title"/>
          </p:nvPr>
        </p:nvSpPr>
        <p:spPr>
          <a:xfrm>
            <a:off x="311700" y="64025"/>
            <a:ext cx="28635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sz="1400"/>
              <a:t>Report 2 : Product Statistics</a:t>
            </a:r>
            <a:endParaRPr sz="1400"/>
          </a:p>
        </p:txBody>
      </p:sp>
      <p:pic>
        <p:nvPicPr>
          <p:cNvPr id="268" name="Google Shape;268;p19"/>
          <p:cNvPicPr preferRelativeResize="0"/>
          <p:nvPr/>
        </p:nvPicPr>
        <p:blipFill rotWithShape="1">
          <a:blip r:embed="rId4">
            <a:alphaModFix/>
          </a:blip>
          <a:srcRect b="0" l="0" r="0" t="0"/>
          <a:stretch/>
        </p:blipFill>
        <p:spPr>
          <a:xfrm>
            <a:off x="342900" y="843589"/>
            <a:ext cx="8458199" cy="1938337"/>
          </a:xfrm>
          <a:prstGeom prst="rect">
            <a:avLst/>
          </a:prstGeom>
          <a:noFill/>
          <a:ln>
            <a:noFill/>
          </a:ln>
        </p:spPr>
      </p:pic>
      <p:pic>
        <p:nvPicPr>
          <p:cNvPr id="269" name="Google Shape;269;p19"/>
          <p:cNvPicPr preferRelativeResize="0"/>
          <p:nvPr/>
        </p:nvPicPr>
        <p:blipFill rotWithShape="1">
          <a:blip r:embed="rId5">
            <a:alphaModFix/>
          </a:blip>
          <a:srcRect b="0" l="0" r="0" t="0"/>
          <a:stretch/>
        </p:blipFill>
        <p:spPr>
          <a:xfrm>
            <a:off x="226950" y="2914369"/>
            <a:ext cx="8690099" cy="2172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23"/>
          <p:cNvPicPr preferRelativeResize="0"/>
          <p:nvPr/>
        </p:nvPicPr>
        <p:blipFill rotWithShape="1">
          <a:blip r:embed="rId3">
            <a:alphaModFix amt="77000"/>
          </a:blip>
          <a:srcRect b="0" l="0" r="0" t="0"/>
          <a:stretch/>
        </p:blipFill>
        <p:spPr>
          <a:xfrm>
            <a:off x="382770" y="-7950"/>
            <a:ext cx="8388626" cy="5144636"/>
          </a:xfrm>
          <a:prstGeom prst="rect">
            <a:avLst/>
          </a:prstGeom>
          <a:noFill/>
          <a:ln>
            <a:noFill/>
          </a:ln>
        </p:spPr>
      </p:pic>
      <p:sp>
        <p:nvSpPr>
          <p:cNvPr id="275" name="Google Shape;275;p23"/>
          <p:cNvSpPr/>
          <p:nvPr/>
        </p:nvSpPr>
        <p:spPr>
          <a:xfrm>
            <a:off x="694470" y="6815"/>
            <a:ext cx="4128300" cy="2244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3"/>
          <p:cNvSpPr txBox="1"/>
          <p:nvPr>
            <p:ph type="title"/>
          </p:nvPr>
        </p:nvSpPr>
        <p:spPr>
          <a:xfrm>
            <a:off x="694470" y="-87463"/>
            <a:ext cx="5359200" cy="51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sz="1400"/>
              <a:t>Conclusion and possible future improvements</a:t>
            </a:r>
            <a:endParaRPr b="1" sz="1400"/>
          </a:p>
        </p:txBody>
      </p:sp>
      <p:sp>
        <p:nvSpPr>
          <p:cNvPr id="277" name="Google Shape;277;p23"/>
          <p:cNvSpPr/>
          <p:nvPr/>
        </p:nvSpPr>
        <p:spPr>
          <a:xfrm>
            <a:off x="694470" y="250970"/>
            <a:ext cx="7819650" cy="1119825"/>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3"/>
          <p:cNvSpPr txBox="1"/>
          <p:nvPr>
            <p:ph idx="1" type="body"/>
          </p:nvPr>
        </p:nvSpPr>
        <p:spPr>
          <a:xfrm>
            <a:off x="779220" y="172170"/>
            <a:ext cx="7734900" cy="43512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000000"/>
              </a:buClr>
              <a:buSzPts val="1200"/>
              <a:buChar char="●"/>
            </a:pPr>
            <a:r>
              <a:rPr lang="en" sz="1000">
                <a:solidFill>
                  <a:srgbClr val="000000"/>
                </a:solidFill>
              </a:rPr>
              <a:t>The database is not limited to create only one report but different reports representing different data that is needed for different situations which will be crucial in data analysis for quality control and improvement</a:t>
            </a:r>
            <a:endParaRPr sz="1000">
              <a:solidFill>
                <a:srgbClr val="000000"/>
              </a:solidFill>
            </a:endParaRPr>
          </a:p>
          <a:p>
            <a:pPr indent="-304800" lvl="0" marL="457200" rtl="0" algn="l">
              <a:lnSpc>
                <a:spcPct val="115000"/>
              </a:lnSpc>
              <a:spcBef>
                <a:spcPts val="0"/>
              </a:spcBef>
              <a:spcAft>
                <a:spcPts val="0"/>
              </a:spcAft>
              <a:buClr>
                <a:srgbClr val="000000"/>
              </a:buClr>
              <a:buSzPts val="1200"/>
              <a:buChar char="●"/>
            </a:pPr>
            <a:r>
              <a:rPr lang="en" sz="1000">
                <a:solidFill>
                  <a:srgbClr val="000000"/>
                </a:solidFill>
              </a:rPr>
              <a:t>Future Improvements: </a:t>
            </a:r>
            <a:endParaRPr sz="1000">
              <a:solidFill>
                <a:srgbClr val="000000"/>
              </a:solidFill>
            </a:endParaRPr>
          </a:p>
          <a:p>
            <a:pPr indent="-304800" lvl="1" marL="914400" rtl="0" algn="l">
              <a:lnSpc>
                <a:spcPct val="115000"/>
              </a:lnSpc>
              <a:spcBef>
                <a:spcPts val="0"/>
              </a:spcBef>
              <a:spcAft>
                <a:spcPts val="0"/>
              </a:spcAft>
              <a:buClr>
                <a:srgbClr val="000000"/>
              </a:buClr>
              <a:buSzPts val="1200"/>
              <a:buChar char="○"/>
            </a:pPr>
            <a:r>
              <a:rPr lang="en" sz="1000">
                <a:solidFill>
                  <a:srgbClr val="000000"/>
                </a:solidFill>
              </a:rPr>
              <a:t>automate a database system to optimize process and raw material forecasting based on customer orders trend and deadlines </a:t>
            </a:r>
            <a:endParaRPr sz="1000">
              <a:solidFill>
                <a:srgbClr val="000000"/>
              </a:solidFill>
            </a:endParaRPr>
          </a:p>
          <a:p>
            <a:pPr indent="-304800" lvl="1" marL="914400" rtl="0" algn="l">
              <a:lnSpc>
                <a:spcPct val="115000"/>
              </a:lnSpc>
              <a:spcBef>
                <a:spcPts val="0"/>
              </a:spcBef>
              <a:spcAft>
                <a:spcPts val="0"/>
              </a:spcAft>
              <a:buClr>
                <a:srgbClr val="000000"/>
              </a:buClr>
              <a:buSzPts val="1200"/>
              <a:buChar char="○"/>
            </a:pPr>
            <a:r>
              <a:rPr lang="en" sz="1000">
                <a:solidFill>
                  <a:srgbClr val="000000"/>
                </a:solidFill>
              </a:rPr>
              <a:t>Create a Delivery logistics plan for order delivery to customers</a:t>
            </a:r>
            <a:endParaRPr sz="1000">
              <a:solidFill>
                <a:srgbClr val="000000"/>
              </a:solidFill>
            </a:endParaRPr>
          </a:p>
        </p:txBody>
      </p:sp>
      <p:pic>
        <p:nvPicPr>
          <p:cNvPr id="279" name="Google Shape;279;p23"/>
          <p:cNvPicPr preferRelativeResize="0"/>
          <p:nvPr/>
        </p:nvPicPr>
        <p:blipFill rotWithShape="1">
          <a:blip r:embed="rId4">
            <a:alphaModFix/>
          </a:blip>
          <a:srcRect b="19009" l="25843" r="0" t="11814"/>
          <a:stretch/>
        </p:blipFill>
        <p:spPr>
          <a:xfrm>
            <a:off x="694470" y="1407923"/>
            <a:ext cx="6343541" cy="369859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24"/>
          <p:cNvPicPr preferRelativeResize="0"/>
          <p:nvPr/>
        </p:nvPicPr>
        <p:blipFill rotWithShape="1">
          <a:blip r:embed="rId3">
            <a:alphaModFix/>
          </a:blip>
          <a:srcRect b="0" l="0" r="0" t="0"/>
          <a:stretch/>
        </p:blipFill>
        <p:spPr>
          <a:xfrm>
            <a:off x="-2" y="0"/>
            <a:ext cx="9144003" cy="6514194"/>
          </a:xfrm>
          <a:prstGeom prst="rect">
            <a:avLst/>
          </a:prstGeom>
          <a:noFill/>
          <a:ln>
            <a:noFill/>
          </a:ln>
        </p:spPr>
      </p:pic>
      <p:sp>
        <p:nvSpPr>
          <p:cNvPr id="285" name="Google Shape;285;p24"/>
          <p:cNvSpPr/>
          <p:nvPr/>
        </p:nvSpPr>
        <p:spPr>
          <a:xfrm>
            <a:off x="3546700" y="2320400"/>
            <a:ext cx="1635300" cy="4203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4"/>
          <p:cNvSpPr txBox="1"/>
          <p:nvPr>
            <p:ph type="title"/>
          </p:nvPr>
        </p:nvSpPr>
        <p:spPr>
          <a:xfrm>
            <a:off x="3454200" y="2160200"/>
            <a:ext cx="2266800" cy="74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120">
                <a:latin typeface="Corsiva"/>
                <a:ea typeface="Corsiva"/>
                <a:cs typeface="Corsiva"/>
                <a:sym typeface="Corsiva"/>
              </a:rPr>
              <a:t>Thank you</a:t>
            </a:r>
            <a:endParaRPr b="1" sz="3120">
              <a:latin typeface="Corsiva"/>
              <a:ea typeface="Corsiva"/>
              <a:cs typeface="Corsiva"/>
              <a:sym typeface="Corsi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gcc76cc3fa7_0_54"/>
          <p:cNvPicPr preferRelativeResize="0"/>
          <p:nvPr/>
        </p:nvPicPr>
        <p:blipFill rotWithShape="1">
          <a:blip r:embed="rId3">
            <a:alphaModFix amt="77000"/>
          </a:blip>
          <a:srcRect b="0" l="0" r="0" t="0"/>
          <a:stretch/>
        </p:blipFill>
        <p:spPr>
          <a:xfrm>
            <a:off x="2" y="0"/>
            <a:ext cx="9144000" cy="6097541"/>
          </a:xfrm>
          <a:prstGeom prst="rect">
            <a:avLst/>
          </a:prstGeom>
          <a:noFill/>
          <a:ln>
            <a:noFill/>
          </a:ln>
        </p:spPr>
      </p:pic>
      <p:pic>
        <p:nvPicPr>
          <p:cNvPr id="292" name="Google Shape;292;gcc76cc3fa7_0_54"/>
          <p:cNvPicPr preferRelativeResize="0"/>
          <p:nvPr/>
        </p:nvPicPr>
        <p:blipFill rotWithShape="1">
          <a:blip r:embed="rId4">
            <a:alphaModFix/>
          </a:blip>
          <a:srcRect b="0" l="0" r="0" t="0"/>
          <a:stretch/>
        </p:blipFill>
        <p:spPr>
          <a:xfrm>
            <a:off x="0" y="0"/>
            <a:ext cx="9144000" cy="5358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2"/>
          <p:cNvPicPr preferRelativeResize="0"/>
          <p:nvPr/>
        </p:nvPicPr>
        <p:blipFill rotWithShape="1">
          <a:blip r:embed="rId3">
            <a:alphaModFix amt="77000"/>
          </a:blip>
          <a:srcRect b="0" l="0" r="0" t="0"/>
          <a:stretch/>
        </p:blipFill>
        <p:spPr>
          <a:xfrm>
            <a:off x="2" y="0"/>
            <a:ext cx="9144000" cy="6097541"/>
          </a:xfrm>
          <a:prstGeom prst="rect">
            <a:avLst/>
          </a:prstGeom>
          <a:noFill/>
          <a:ln>
            <a:noFill/>
          </a:ln>
        </p:spPr>
      </p:pic>
      <p:sp>
        <p:nvSpPr>
          <p:cNvPr id="69" name="Google Shape;69;p2"/>
          <p:cNvSpPr/>
          <p:nvPr/>
        </p:nvSpPr>
        <p:spPr>
          <a:xfrm>
            <a:off x="311700" y="488175"/>
            <a:ext cx="4930800" cy="5295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is Packaging Manufacturing</a:t>
            </a:r>
            <a:endParaRPr/>
          </a:p>
          <a:p>
            <a:pPr indent="0" lvl="0" marL="0" rtl="0" algn="l">
              <a:lnSpc>
                <a:spcPct val="100000"/>
              </a:lnSpc>
              <a:spcBef>
                <a:spcPts val="0"/>
              </a:spcBef>
              <a:spcAft>
                <a:spcPts val="0"/>
              </a:spcAft>
              <a:buSzPct val="111111"/>
              <a:buNone/>
            </a:pPr>
            <a:r>
              <a:t/>
            </a:r>
            <a:endParaRPr/>
          </a:p>
        </p:txBody>
      </p:sp>
      <p:sp>
        <p:nvSpPr>
          <p:cNvPr id="71" name="Google Shape;71;p2"/>
          <p:cNvSpPr/>
          <p:nvPr/>
        </p:nvSpPr>
        <p:spPr>
          <a:xfrm>
            <a:off x="311700" y="1255500"/>
            <a:ext cx="8369400" cy="29187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
          <p:cNvSpPr txBox="1"/>
          <p:nvPr>
            <p:ph idx="4294967295"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1200"/>
              </a:spcBef>
              <a:spcAft>
                <a:spcPts val="0"/>
              </a:spcAft>
              <a:buClr>
                <a:srgbClr val="000000"/>
              </a:buClr>
              <a:buSzPts val="1800"/>
              <a:buChar char="-"/>
            </a:pPr>
            <a:r>
              <a:rPr lang="en">
                <a:solidFill>
                  <a:srgbClr val="000000"/>
                </a:solidFill>
              </a:rPr>
              <a:t>Produce custom packaging through manufacturing process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Produce either custom packaging to order or stock presetted packaging to sell</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The database that we designed is for packaging that are built to order with variety of customer’s specifications</a:t>
            </a:r>
            <a:endParaRPr>
              <a:solidFill>
                <a:srgbClr val="000000"/>
              </a:solidFill>
            </a:endParaRPr>
          </a:p>
          <a:p>
            <a:pPr indent="0" lvl="0" marL="0" rtl="0" algn="l">
              <a:lnSpc>
                <a:spcPct val="115000"/>
              </a:lnSpc>
              <a:spcBef>
                <a:spcPts val="1200"/>
              </a:spcBef>
              <a:spcAft>
                <a:spcPts val="1200"/>
              </a:spcAft>
              <a:buSzPts val="1800"/>
              <a:buNone/>
            </a:pPr>
            <a:r>
              <a:t/>
            </a:r>
            <a:endParaRPr>
              <a:solidFill>
                <a:srgbClr val="000000"/>
              </a:solidFill>
            </a:endParaRPr>
          </a:p>
        </p:txBody>
      </p:sp>
      <p:pic>
        <p:nvPicPr>
          <p:cNvPr id="73" name="Google Shape;73;p2"/>
          <p:cNvPicPr preferRelativeResize="0"/>
          <p:nvPr/>
        </p:nvPicPr>
        <p:blipFill rotWithShape="1">
          <a:blip r:embed="rId4">
            <a:alphaModFix/>
          </a:blip>
          <a:srcRect b="0" l="0" r="0" t="0"/>
          <a:stretch/>
        </p:blipFill>
        <p:spPr>
          <a:xfrm>
            <a:off x="1149475" y="2929025"/>
            <a:ext cx="2594749" cy="1892849"/>
          </a:xfrm>
          <a:prstGeom prst="rect">
            <a:avLst/>
          </a:prstGeom>
          <a:noFill/>
          <a:ln>
            <a:noFill/>
          </a:ln>
        </p:spPr>
      </p:pic>
      <p:pic>
        <p:nvPicPr>
          <p:cNvPr id="74" name="Google Shape;74;p2"/>
          <p:cNvPicPr preferRelativeResize="0"/>
          <p:nvPr/>
        </p:nvPicPr>
        <p:blipFill rotWithShape="1">
          <a:blip r:embed="rId5">
            <a:alphaModFix/>
          </a:blip>
          <a:srcRect b="0" l="0" r="0" t="0"/>
          <a:stretch/>
        </p:blipFill>
        <p:spPr>
          <a:xfrm>
            <a:off x="4866200" y="2615800"/>
            <a:ext cx="2519276" cy="25192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3"/>
          <p:cNvPicPr preferRelativeResize="0"/>
          <p:nvPr/>
        </p:nvPicPr>
        <p:blipFill rotWithShape="1">
          <a:blip r:embed="rId3">
            <a:alphaModFix amt="77000"/>
          </a:blip>
          <a:srcRect b="0" l="0" r="0" t="0"/>
          <a:stretch/>
        </p:blipFill>
        <p:spPr>
          <a:xfrm>
            <a:off x="2" y="0"/>
            <a:ext cx="9144000" cy="6097541"/>
          </a:xfrm>
          <a:prstGeom prst="rect">
            <a:avLst/>
          </a:prstGeom>
          <a:noFill/>
          <a:ln>
            <a:noFill/>
          </a:ln>
        </p:spPr>
      </p:pic>
      <p:sp>
        <p:nvSpPr>
          <p:cNvPr id="80" name="Google Shape;80;p3"/>
          <p:cNvSpPr/>
          <p:nvPr/>
        </p:nvSpPr>
        <p:spPr>
          <a:xfrm>
            <a:off x="311700" y="488175"/>
            <a:ext cx="4414500" cy="5295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Package Manufacturing</a:t>
            </a:r>
            <a:endParaRPr/>
          </a:p>
        </p:txBody>
      </p:sp>
      <p:sp>
        <p:nvSpPr>
          <p:cNvPr id="82" name="Google Shape;82;p3"/>
          <p:cNvSpPr/>
          <p:nvPr/>
        </p:nvSpPr>
        <p:spPr>
          <a:xfrm>
            <a:off x="311700" y="1255500"/>
            <a:ext cx="8227800" cy="29187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solidFill>
                  <a:srgbClr val="000000"/>
                </a:solidFill>
              </a:rPr>
              <a:t>-Package Manufacturing, despite being a part of Manufacturing process. Is a service provider for clients. Certain standards must be met to fulfill Customer’s Expectations including:</a:t>
            </a:r>
            <a:endParaRPr>
              <a:solidFill>
                <a:srgbClr val="000000"/>
              </a:solidFill>
            </a:endParaRPr>
          </a:p>
          <a:p>
            <a:pPr indent="-342900" lvl="0" marL="457200" rtl="0" algn="l">
              <a:lnSpc>
                <a:spcPct val="115000"/>
              </a:lnSpc>
              <a:spcBef>
                <a:spcPts val="1200"/>
              </a:spcBef>
              <a:spcAft>
                <a:spcPts val="0"/>
              </a:spcAft>
              <a:buClr>
                <a:srgbClr val="000000"/>
              </a:buClr>
              <a:buSzPts val="1800"/>
              <a:buChar char="●"/>
            </a:pPr>
            <a:r>
              <a:rPr lang="en">
                <a:solidFill>
                  <a:srgbClr val="000000"/>
                </a:solidFill>
              </a:rPr>
              <a:t>Quantity</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Quality</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Time (Deadline)</a:t>
            </a:r>
            <a:endParaRPr>
              <a:solidFill>
                <a:srgbClr val="000000"/>
              </a:solidFill>
            </a:endParaRPr>
          </a:p>
          <a:p>
            <a:pPr indent="0" lvl="0" marL="0" rtl="0" algn="l">
              <a:lnSpc>
                <a:spcPct val="115000"/>
              </a:lnSpc>
              <a:spcBef>
                <a:spcPts val="1200"/>
              </a:spcBef>
              <a:spcAft>
                <a:spcPts val="1200"/>
              </a:spcAft>
              <a:buSzPts val="1800"/>
              <a:buNone/>
            </a:pPr>
            <a:r>
              <a:rPr lang="en">
                <a:solidFill>
                  <a:srgbClr val="000000"/>
                </a:solidFill>
              </a:rPr>
              <a:t>Therefore every process through the manufacturing flow must be optimized to ensure these qualities are satisfied. </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4"/>
          <p:cNvPicPr preferRelativeResize="0"/>
          <p:nvPr/>
        </p:nvPicPr>
        <p:blipFill rotWithShape="1">
          <a:blip r:embed="rId3">
            <a:alphaModFix amt="77000"/>
          </a:blip>
          <a:srcRect b="0" l="0" r="0" t="0"/>
          <a:stretch/>
        </p:blipFill>
        <p:spPr>
          <a:xfrm>
            <a:off x="2" y="0"/>
            <a:ext cx="9144000" cy="6097541"/>
          </a:xfrm>
          <a:prstGeom prst="rect">
            <a:avLst/>
          </a:prstGeom>
          <a:noFill/>
          <a:ln>
            <a:noFill/>
          </a:ln>
        </p:spPr>
      </p:pic>
      <p:sp>
        <p:nvSpPr>
          <p:cNvPr id="89" name="Google Shape;89;p4"/>
          <p:cNvSpPr/>
          <p:nvPr/>
        </p:nvSpPr>
        <p:spPr>
          <a:xfrm>
            <a:off x="311700" y="412925"/>
            <a:ext cx="5200200" cy="6369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sz="2000"/>
              <a:t>Problems addressed our design :</a:t>
            </a:r>
            <a:endParaRPr b="1" sz="2000"/>
          </a:p>
        </p:txBody>
      </p:sp>
      <p:sp>
        <p:nvSpPr>
          <p:cNvPr id="91" name="Google Shape;91;p4"/>
          <p:cNvSpPr/>
          <p:nvPr/>
        </p:nvSpPr>
        <p:spPr>
          <a:xfrm>
            <a:off x="311700" y="1255500"/>
            <a:ext cx="7895100" cy="22536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
          <p:cNvSpPr txBox="1"/>
          <p:nvPr>
            <p:ph idx="1" type="body"/>
          </p:nvPr>
        </p:nvSpPr>
        <p:spPr>
          <a:xfrm>
            <a:off x="311700" y="11991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solidFill>
                  <a:srgbClr val="000000"/>
                </a:solidFill>
              </a:rPr>
              <a:t>Several Issues that we found in existing package manufacturing process are:</a:t>
            </a:r>
            <a:endParaRPr>
              <a:solidFill>
                <a:srgbClr val="000000"/>
              </a:solidFill>
            </a:endParaRPr>
          </a:p>
          <a:p>
            <a:pPr indent="-342900" lvl="0" marL="457200" rtl="0" algn="l">
              <a:lnSpc>
                <a:spcPct val="115000"/>
              </a:lnSpc>
              <a:spcBef>
                <a:spcPts val="1200"/>
              </a:spcBef>
              <a:spcAft>
                <a:spcPts val="0"/>
              </a:spcAft>
              <a:buClr>
                <a:srgbClr val="000000"/>
              </a:buClr>
              <a:buSzPts val="1800"/>
              <a:buChar char="●"/>
            </a:pPr>
            <a:r>
              <a:rPr lang="en">
                <a:solidFill>
                  <a:srgbClr val="000000"/>
                </a:solidFill>
              </a:rPr>
              <a:t>Strict process schedule</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Prioritization based on the deadlines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Numerous Data</a:t>
            </a:r>
            <a:endParaRPr>
              <a:solidFill>
                <a:srgbClr val="000000"/>
              </a:solidFill>
            </a:endParaRPr>
          </a:p>
          <a:p>
            <a:pPr indent="0" lvl="0" marL="0" rtl="0" algn="l">
              <a:lnSpc>
                <a:spcPct val="115000"/>
              </a:lnSpc>
              <a:spcBef>
                <a:spcPts val="1200"/>
              </a:spcBef>
              <a:spcAft>
                <a:spcPts val="1200"/>
              </a:spcAft>
              <a:buSzPts val="1800"/>
              <a:buNone/>
            </a:pPr>
            <a:r>
              <a:rPr lang="en">
                <a:solidFill>
                  <a:srgbClr val="000000"/>
                </a:solidFill>
              </a:rPr>
              <a:t>Having a good visualization of the data leads to better analysis for quality improvement and order process time.</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5"/>
          <p:cNvPicPr preferRelativeResize="0"/>
          <p:nvPr/>
        </p:nvPicPr>
        <p:blipFill rotWithShape="1">
          <a:blip r:embed="rId3">
            <a:alphaModFix amt="77000"/>
          </a:blip>
          <a:srcRect b="0" l="0" r="0" t="0"/>
          <a:stretch/>
        </p:blipFill>
        <p:spPr>
          <a:xfrm>
            <a:off x="2" y="0"/>
            <a:ext cx="9144000" cy="6097541"/>
          </a:xfrm>
          <a:prstGeom prst="rect">
            <a:avLst/>
          </a:prstGeom>
          <a:noFill/>
          <a:ln>
            <a:noFill/>
          </a:ln>
        </p:spPr>
      </p:pic>
      <p:sp>
        <p:nvSpPr>
          <p:cNvPr id="98" name="Google Shape;98;p5"/>
          <p:cNvSpPr/>
          <p:nvPr/>
        </p:nvSpPr>
        <p:spPr>
          <a:xfrm>
            <a:off x="311700" y="483425"/>
            <a:ext cx="2666700" cy="3927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
          <p:cNvSpPr txBox="1"/>
          <p:nvPr>
            <p:ph type="title"/>
          </p:nvPr>
        </p:nvSpPr>
        <p:spPr>
          <a:xfrm>
            <a:off x="311700" y="445025"/>
            <a:ext cx="2488800" cy="496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sz="1800"/>
              <a:t>Purpose and views</a:t>
            </a:r>
            <a:endParaRPr b="1" sz="1800"/>
          </a:p>
        </p:txBody>
      </p:sp>
      <p:sp>
        <p:nvSpPr>
          <p:cNvPr id="100" name="Google Shape;100;p5"/>
          <p:cNvSpPr/>
          <p:nvPr/>
        </p:nvSpPr>
        <p:spPr>
          <a:xfrm>
            <a:off x="311700" y="1245200"/>
            <a:ext cx="8227800" cy="30069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lang="en">
                <a:solidFill>
                  <a:srgbClr val="000000"/>
                </a:solidFill>
              </a:rPr>
              <a:t>Several examples that can be achieved by having this database:</a:t>
            </a:r>
            <a:endParaRPr>
              <a:solidFill>
                <a:srgbClr val="000000"/>
              </a:solidFill>
            </a:endParaRPr>
          </a:p>
          <a:p>
            <a:pPr indent="-330200" lvl="0" marL="457200" rtl="0" algn="l">
              <a:lnSpc>
                <a:spcPct val="115000"/>
              </a:lnSpc>
              <a:spcBef>
                <a:spcPts val="1200"/>
              </a:spcBef>
              <a:spcAft>
                <a:spcPts val="0"/>
              </a:spcAft>
              <a:buClr>
                <a:schemeClr val="dk1"/>
              </a:buClr>
              <a:buSzPts val="1600"/>
              <a:buChar char="-"/>
            </a:pPr>
            <a:r>
              <a:rPr lang="en" sz="1600">
                <a:solidFill>
                  <a:schemeClr val="dk1"/>
                </a:solidFill>
              </a:rPr>
              <a:t>Allow the staff of the manufacturing company to have report on orders placed by the customers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Create a descriptive report on material usage to enable forecasting raw materials needed for future orders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Create a descriptive report on possible sales opportunities for market analysis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Provide information on product reviews for quality improvements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Create a optimized schedule for each orders to fulfill deadlines</a:t>
            </a:r>
            <a:endParaRPr sz="1600">
              <a:solidFill>
                <a:schemeClr val="dk1"/>
              </a:solidFill>
            </a:endParaRPr>
          </a:p>
          <a:p>
            <a:pPr indent="0" lvl="0" marL="0" rtl="0" algn="l">
              <a:lnSpc>
                <a:spcPct val="115000"/>
              </a:lnSpc>
              <a:spcBef>
                <a:spcPts val="0"/>
              </a:spcBef>
              <a:spcAft>
                <a:spcPts val="0"/>
              </a:spcAft>
              <a:buSzPts val="1800"/>
              <a:buNone/>
            </a:pPr>
            <a:r>
              <a:t/>
            </a:r>
            <a:endParaRPr sz="1600">
              <a:solidFill>
                <a:schemeClr val="dk1"/>
              </a:solidFill>
            </a:endParaRPr>
          </a:p>
          <a:p>
            <a:pPr indent="0" lvl="0" marL="0" rtl="0" algn="l">
              <a:lnSpc>
                <a:spcPct val="115000"/>
              </a:lnSpc>
              <a:spcBef>
                <a:spcPts val="0"/>
              </a:spcBef>
              <a:spcAft>
                <a:spcPts val="0"/>
              </a:spcAft>
              <a:buSzPts val="1800"/>
              <a:buNone/>
            </a:pPr>
            <a:r>
              <a:rPr lang="en" sz="1600">
                <a:solidFill>
                  <a:schemeClr val="dk1"/>
                </a:solidFill>
              </a:rPr>
              <a:t>To summarize, the purpose of the database is to provide better data representation to have better communication with the users for drawing conclusions from the data .</a:t>
            </a:r>
            <a:endParaRPr sz="16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descr="Walk PNG Transparent Images | PNG All" id="106" name="Google Shape;106;p8"/>
          <p:cNvPicPr preferRelativeResize="0"/>
          <p:nvPr/>
        </p:nvPicPr>
        <p:blipFill rotWithShape="1">
          <a:blip r:embed="rId3">
            <a:alphaModFix/>
          </a:blip>
          <a:srcRect b="50000" l="7441" r="72917" t="0"/>
          <a:stretch/>
        </p:blipFill>
        <p:spPr>
          <a:xfrm>
            <a:off x="337599" y="317897"/>
            <a:ext cx="718458" cy="1278731"/>
          </a:xfrm>
          <a:prstGeom prst="rect">
            <a:avLst/>
          </a:prstGeom>
          <a:noFill/>
          <a:ln>
            <a:noFill/>
          </a:ln>
        </p:spPr>
      </p:pic>
      <p:pic>
        <p:nvPicPr>
          <p:cNvPr descr="Walk PNG Transparent Images | PNG All" id="107" name="Google Shape;107;p8"/>
          <p:cNvPicPr preferRelativeResize="0"/>
          <p:nvPr/>
        </p:nvPicPr>
        <p:blipFill rotWithShape="1">
          <a:blip r:embed="rId3">
            <a:alphaModFix/>
          </a:blip>
          <a:srcRect b="50000" l="30357" r="50001" t="0"/>
          <a:stretch/>
        </p:blipFill>
        <p:spPr>
          <a:xfrm>
            <a:off x="337599" y="317897"/>
            <a:ext cx="718458" cy="1278731"/>
          </a:xfrm>
          <a:prstGeom prst="rect">
            <a:avLst/>
          </a:prstGeom>
          <a:noFill/>
          <a:ln>
            <a:noFill/>
          </a:ln>
        </p:spPr>
      </p:pic>
      <p:pic>
        <p:nvPicPr>
          <p:cNvPr descr="Walk PNG Transparent Images | PNG All" id="108" name="Google Shape;108;p8"/>
          <p:cNvPicPr preferRelativeResize="0"/>
          <p:nvPr/>
        </p:nvPicPr>
        <p:blipFill rotWithShape="1">
          <a:blip r:embed="rId3">
            <a:alphaModFix/>
          </a:blip>
          <a:srcRect b="50000" l="52975" r="27383" t="0"/>
          <a:stretch/>
        </p:blipFill>
        <p:spPr>
          <a:xfrm>
            <a:off x="337599" y="317897"/>
            <a:ext cx="718458" cy="1278731"/>
          </a:xfrm>
          <a:prstGeom prst="rect">
            <a:avLst/>
          </a:prstGeom>
          <a:noFill/>
          <a:ln>
            <a:noFill/>
          </a:ln>
        </p:spPr>
      </p:pic>
      <p:pic>
        <p:nvPicPr>
          <p:cNvPr descr="Walk PNG Transparent Images | PNG All" id="109" name="Google Shape;109;p8"/>
          <p:cNvPicPr preferRelativeResize="0"/>
          <p:nvPr/>
        </p:nvPicPr>
        <p:blipFill rotWithShape="1">
          <a:blip r:embed="rId3">
            <a:alphaModFix/>
          </a:blip>
          <a:srcRect b="50000" l="77081" r="3276" t="0"/>
          <a:stretch/>
        </p:blipFill>
        <p:spPr>
          <a:xfrm>
            <a:off x="337599" y="317897"/>
            <a:ext cx="718458" cy="1278731"/>
          </a:xfrm>
          <a:prstGeom prst="rect">
            <a:avLst/>
          </a:prstGeom>
          <a:noFill/>
          <a:ln>
            <a:noFill/>
          </a:ln>
        </p:spPr>
      </p:pic>
      <p:pic>
        <p:nvPicPr>
          <p:cNvPr descr="Walk PNG Transparent Images | PNG All" id="110" name="Google Shape;110;p8"/>
          <p:cNvPicPr preferRelativeResize="0"/>
          <p:nvPr/>
        </p:nvPicPr>
        <p:blipFill rotWithShape="1">
          <a:blip r:embed="rId3">
            <a:alphaModFix/>
          </a:blip>
          <a:srcRect b="0" l="7790" r="72567" t="50000"/>
          <a:stretch/>
        </p:blipFill>
        <p:spPr>
          <a:xfrm>
            <a:off x="337599" y="317897"/>
            <a:ext cx="718458" cy="1278731"/>
          </a:xfrm>
          <a:prstGeom prst="rect">
            <a:avLst/>
          </a:prstGeom>
          <a:noFill/>
          <a:ln>
            <a:noFill/>
          </a:ln>
        </p:spPr>
      </p:pic>
      <p:pic>
        <p:nvPicPr>
          <p:cNvPr descr="Walk PNG Transparent Images | PNG All" id="111" name="Google Shape;111;p8"/>
          <p:cNvPicPr preferRelativeResize="0"/>
          <p:nvPr/>
        </p:nvPicPr>
        <p:blipFill rotWithShape="1">
          <a:blip r:embed="rId3">
            <a:alphaModFix/>
          </a:blip>
          <a:srcRect b="0" l="31199" r="49159" t="50000"/>
          <a:stretch/>
        </p:blipFill>
        <p:spPr>
          <a:xfrm>
            <a:off x="337599" y="317897"/>
            <a:ext cx="718458" cy="1278731"/>
          </a:xfrm>
          <a:prstGeom prst="rect">
            <a:avLst/>
          </a:prstGeom>
          <a:noFill/>
          <a:ln>
            <a:noFill/>
          </a:ln>
        </p:spPr>
      </p:pic>
      <p:pic>
        <p:nvPicPr>
          <p:cNvPr descr="Walk PNG Transparent Images | PNG All" id="112" name="Google Shape;112;p8"/>
          <p:cNvPicPr preferRelativeResize="0"/>
          <p:nvPr/>
        </p:nvPicPr>
        <p:blipFill rotWithShape="1">
          <a:blip r:embed="rId3">
            <a:alphaModFix/>
          </a:blip>
          <a:srcRect b="0" l="52627" r="27730" t="50000"/>
          <a:stretch/>
        </p:blipFill>
        <p:spPr>
          <a:xfrm>
            <a:off x="337599" y="317897"/>
            <a:ext cx="718458" cy="1278731"/>
          </a:xfrm>
          <a:prstGeom prst="rect">
            <a:avLst/>
          </a:prstGeom>
          <a:noFill/>
          <a:ln>
            <a:noFill/>
          </a:ln>
        </p:spPr>
      </p:pic>
      <p:pic>
        <p:nvPicPr>
          <p:cNvPr descr="Walk PNG Transparent Images | PNG All" id="113" name="Google Shape;113;p8"/>
          <p:cNvPicPr preferRelativeResize="0"/>
          <p:nvPr/>
        </p:nvPicPr>
        <p:blipFill rotWithShape="1">
          <a:blip r:embed="rId3">
            <a:alphaModFix/>
          </a:blip>
          <a:srcRect b="0" l="74947" r="5410" t="50000"/>
          <a:stretch/>
        </p:blipFill>
        <p:spPr>
          <a:xfrm>
            <a:off x="337599" y="329327"/>
            <a:ext cx="718458" cy="1278731"/>
          </a:xfrm>
          <a:prstGeom prst="rect">
            <a:avLst/>
          </a:prstGeom>
          <a:noFill/>
          <a:ln>
            <a:noFill/>
          </a:ln>
        </p:spPr>
      </p:pic>
      <p:pic>
        <p:nvPicPr>
          <p:cNvPr descr="Free Cartoon Computer Png, Download Free Clip Art, Free Clip Art on Clipart  Library" id="114" name="Google Shape;114;p8"/>
          <p:cNvPicPr preferRelativeResize="0"/>
          <p:nvPr/>
        </p:nvPicPr>
        <p:blipFill rotWithShape="1">
          <a:blip r:embed="rId4">
            <a:alphaModFix/>
          </a:blip>
          <a:srcRect b="0" l="0" r="0" t="0"/>
          <a:stretch/>
        </p:blipFill>
        <p:spPr>
          <a:xfrm>
            <a:off x="7592158" y="531137"/>
            <a:ext cx="1214243" cy="875109"/>
          </a:xfrm>
          <a:prstGeom prst="rect">
            <a:avLst/>
          </a:prstGeom>
          <a:noFill/>
          <a:ln>
            <a:noFill/>
          </a:ln>
        </p:spPr>
      </p:pic>
      <p:pic>
        <p:nvPicPr>
          <p:cNvPr descr="Captain Horatio Turbot Is A Human Character On Paw - Capitão Rodovalho  Patrulha Canina | Full Size PNG Download | SeekPNG" id="115" name="Google Shape;115;p8"/>
          <p:cNvPicPr preferRelativeResize="0"/>
          <p:nvPr/>
        </p:nvPicPr>
        <p:blipFill rotWithShape="1">
          <a:blip r:embed="rId5">
            <a:alphaModFix/>
          </a:blip>
          <a:srcRect b="0" l="0" r="0" t="0"/>
          <a:stretch/>
        </p:blipFill>
        <p:spPr>
          <a:xfrm>
            <a:off x="1506596" y="1892304"/>
            <a:ext cx="838058" cy="1278732"/>
          </a:xfrm>
          <a:prstGeom prst="rect">
            <a:avLst/>
          </a:prstGeom>
          <a:noFill/>
          <a:ln>
            <a:noFill/>
          </a:ln>
        </p:spPr>
      </p:pic>
      <p:pic>
        <p:nvPicPr>
          <p:cNvPr descr="Building Transparent Free Download Png Clipart - Free Transparent PNG Logos" id="116" name="Google Shape;116;p8"/>
          <p:cNvPicPr preferRelativeResize="0"/>
          <p:nvPr/>
        </p:nvPicPr>
        <p:blipFill rotWithShape="1">
          <a:blip r:embed="rId6">
            <a:alphaModFix/>
          </a:blip>
          <a:srcRect b="0" l="0" r="0" t="0"/>
          <a:stretch/>
        </p:blipFill>
        <p:spPr>
          <a:xfrm>
            <a:off x="7294386" y="1839473"/>
            <a:ext cx="1809785" cy="1496892"/>
          </a:xfrm>
          <a:prstGeom prst="rect">
            <a:avLst/>
          </a:prstGeom>
          <a:noFill/>
          <a:ln>
            <a:noFill/>
          </a:ln>
        </p:spPr>
      </p:pic>
      <p:pic>
        <p:nvPicPr>
          <p:cNvPr descr="Free Box, Download Free Clip Art, Free Clip Art on Clipart Library" id="117" name="Google Shape;117;p8"/>
          <p:cNvPicPr preferRelativeResize="0"/>
          <p:nvPr/>
        </p:nvPicPr>
        <p:blipFill rotWithShape="1">
          <a:blip r:embed="rId7">
            <a:alphaModFix/>
          </a:blip>
          <a:srcRect b="0" l="0" r="0" t="0"/>
          <a:stretch/>
        </p:blipFill>
        <p:spPr>
          <a:xfrm>
            <a:off x="4885759" y="3824220"/>
            <a:ext cx="1278731" cy="1278731"/>
          </a:xfrm>
          <a:prstGeom prst="rect">
            <a:avLst/>
          </a:prstGeom>
          <a:noFill/>
          <a:ln>
            <a:noFill/>
          </a:ln>
        </p:spPr>
      </p:pic>
      <p:pic>
        <p:nvPicPr>
          <p:cNvPr descr="Checklist outline" id="118" name="Google Shape;118;p8"/>
          <p:cNvPicPr preferRelativeResize="0"/>
          <p:nvPr/>
        </p:nvPicPr>
        <p:blipFill rotWithShape="1">
          <a:blip r:embed="rId8">
            <a:alphaModFix/>
          </a:blip>
          <a:srcRect b="0" l="0" r="0" t="0"/>
          <a:stretch/>
        </p:blipFill>
        <p:spPr>
          <a:xfrm>
            <a:off x="7928362" y="614362"/>
            <a:ext cx="685800" cy="685800"/>
          </a:xfrm>
          <a:prstGeom prst="rect">
            <a:avLst/>
          </a:prstGeom>
          <a:noFill/>
          <a:ln>
            <a:noFill/>
          </a:ln>
        </p:spPr>
      </p:pic>
      <p:pic>
        <p:nvPicPr>
          <p:cNvPr descr="Walk PNG Transparent Images | PNG All" id="119" name="Google Shape;119;p8"/>
          <p:cNvPicPr preferRelativeResize="0"/>
          <p:nvPr/>
        </p:nvPicPr>
        <p:blipFill rotWithShape="1">
          <a:blip r:embed="rId3">
            <a:alphaModFix/>
          </a:blip>
          <a:srcRect b="0" l="74947" r="5410" t="50000"/>
          <a:stretch/>
        </p:blipFill>
        <p:spPr>
          <a:xfrm>
            <a:off x="333065" y="306467"/>
            <a:ext cx="718458" cy="1278731"/>
          </a:xfrm>
          <a:prstGeom prst="rect">
            <a:avLst/>
          </a:prstGeom>
          <a:noFill/>
          <a:ln>
            <a:noFill/>
          </a:ln>
        </p:spPr>
      </p:pic>
      <p:sp>
        <p:nvSpPr>
          <p:cNvPr id="120" name="Google Shape;120;p8"/>
          <p:cNvSpPr txBox="1"/>
          <p:nvPr/>
        </p:nvSpPr>
        <p:spPr>
          <a:xfrm>
            <a:off x="1675351" y="52328"/>
            <a:ext cx="569040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800" u="none" cap="none" strike="noStrike">
                <a:solidFill>
                  <a:srgbClr val="003399"/>
                </a:solidFill>
                <a:latin typeface="Arial"/>
                <a:ea typeface="Arial"/>
                <a:cs typeface="Arial"/>
                <a:sym typeface="Arial"/>
              </a:rPr>
              <a:t>Package Manufacturing database System Workflow  </a:t>
            </a:r>
            <a:endParaRPr/>
          </a:p>
        </p:txBody>
      </p:sp>
      <p:sp>
        <p:nvSpPr>
          <p:cNvPr id="121" name="Google Shape;121;p8"/>
          <p:cNvSpPr txBox="1"/>
          <p:nvPr/>
        </p:nvSpPr>
        <p:spPr>
          <a:xfrm>
            <a:off x="1065923" y="3181689"/>
            <a:ext cx="127873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400" u="none" cap="none" strike="noStrike">
                <a:solidFill>
                  <a:srgbClr val="003399"/>
                </a:solidFill>
                <a:latin typeface="Calibri"/>
                <a:ea typeface="Calibri"/>
                <a:cs typeface="Calibri"/>
                <a:sym typeface="Calibri"/>
              </a:rPr>
              <a:t>Vendor</a:t>
            </a:r>
            <a:endParaRPr/>
          </a:p>
        </p:txBody>
      </p:sp>
      <p:sp>
        <p:nvSpPr>
          <p:cNvPr id="122" name="Google Shape;122;p8"/>
          <p:cNvSpPr txBox="1"/>
          <p:nvPr/>
        </p:nvSpPr>
        <p:spPr>
          <a:xfrm>
            <a:off x="2729459" y="3017148"/>
            <a:ext cx="156212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400" u="none" cap="none" strike="noStrike">
                <a:solidFill>
                  <a:srgbClr val="EF8600"/>
                </a:solidFill>
                <a:latin typeface="Calibri"/>
                <a:ea typeface="Calibri"/>
                <a:cs typeface="Calibri"/>
                <a:sym typeface="Calibri"/>
              </a:rPr>
              <a:t>Raw</a:t>
            </a:r>
            <a:r>
              <a:rPr b="1" i="0" lang="en" sz="1400" u="none" cap="none" strike="noStrike">
                <a:solidFill>
                  <a:schemeClr val="accent4"/>
                </a:solidFill>
                <a:latin typeface="Calibri"/>
                <a:ea typeface="Calibri"/>
                <a:cs typeface="Calibri"/>
                <a:sym typeface="Calibri"/>
              </a:rPr>
              <a:t> </a:t>
            </a:r>
            <a:r>
              <a:rPr b="1" i="0" lang="en" sz="1400" u="none" cap="none" strike="noStrike">
                <a:solidFill>
                  <a:srgbClr val="EF8600"/>
                </a:solidFill>
                <a:latin typeface="Calibri"/>
                <a:ea typeface="Calibri"/>
                <a:cs typeface="Calibri"/>
                <a:sym typeface="Calibri"/>
              </a:rPr>
              <a:t>Material</a:t>
            </a:r>
            <a:endParaRPr/>
          </a:p>
        </p:txBody>
      </p:sp>
      <p:sp>
        <p:nvSpPr>
          <p:cNvPr id="123" name="Google Shape;123;p8"/>
          <p:cNvSpPr txBox="1"/>
          <p:nvPr/>
        </p:nvSpPr>
        <p:spPr>
          <a:xfrm>
            <a:off x="7631896" y="3171037"/>
            <a:ext cx="127873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400" u="none" cap="none" strike="noStrike">
                <a:solidFill>
                  <a:srgbClr val="003399"/>
                </a:solidFill>
                <a:latin typeface="Calibri"/>
                <a:ea typeface="Calibri"/>
                <a:cs typeface="Calibri"/>
                <a:sym typeface="Calibri"/>
              </a:rPr>
              <a:t>Warehouse</a:t>
            </a:r>
            <a:endParaRPr/>
          </a:p>
        </p:txBody>
      </p:sp>
      <p:sp>
        <p:nvSpPr>
          <p:cNvPr id="124" name="Google Shape;124;p8"/>
          <p:cNvSpPr txBox="1"/>
          <p:nvPr/>
        </p:nvSpPr>
        <p:spPr>
          <a:xfrm>
            <a:off x="139009" y="1500146"/>
            <a:ext cx="110656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400" u="none" cap="none" strike="noStrike">
                <a:solidFill>
                  <a:srgbClr val="003399"/>
                </a:solidFill>
                <a:latin typeface="Calibri"/>
                <a:ea typeface="Calibri"/>
                <a:cs typeface="Calibri"/>
                <a:sym typeface="Calibri"/>
              </a:rPr>
              <a:t>Customer</a:t>
            </a:r>
            <a:endParaRPr/>
          </a:p>
        </p:txBody>
      </p:sp>
      <p:pic>
        <p:nvPicPr>
          <p:cNvPr descr="Box Making Manufacture Printing Rigid Boxes &gt; Progress Packaging" id="125" name="Google Shape;125;p8"/>
          <p:cNvPicPr preferRelativeResize="0"/>
          <p:nvPr/>
        </p:nvPicPr>
        <p:blipFill rotWithShape="1">
          <a:blip r:embed="rId9">
            <a:alphaModFix/>
          </a:blip>
          <a:srcRect b="0" l="0" r="0" t="0"/>
          <a:stretch/>
        </p:blipFill>
        <p:spPr>
          <a:xfrm>
            <a:off x="7294386" y="3588934"/>
            <a:ext cx="1694833" cy="1496892"/>
          </a:xfrm>
          <a:prstGeom prst="rect">
            <a:avLst/>
          </a:prstGeom>
          <a:noFill/>
          <a:ln>
            <a:noFill/>
          </a:ln>
        </p:spPr>
      </p:pic>
      <p:pic>
        <p:nvPicPr>
          <p:cNvPr descr="Staple and Packaging | Corrugated Cardboard Rolls" id="126" name="Google Shape;126;p8"/>
          <p:cNvPicPr preferRelativeResize="0"/>
          <p:nvPr/>
        </p:nvPicPr>
        <p:blipFill rotWithShape="1">
          <a:blip r:embed="rId10">
            <a:alphaModFix/>
          </a:blip>
          <a:srcRect b="0" l="0" r="0" t="0"/>
          <a:stretch/>
        </p:blipFill>
        <p:spPr>
          <a:xfrm>
            <a:off x="2605630" y="1971337"/>
            <a:ext cx="1809786" cy="10458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800"/>
                                        <p:tgtEl>
                                          <p:spTgt spid="106"/>
                                        </p:tgtEl>
                                      </p:cBhvr>
                                    </p:animEffect>
                                  </p:childTnLst>
                                </p:cTn>
                              </p:par>
                              <p:par>
                                <p:cTn fill="hold" nodeType="withEffect" presetClass="entr" presetID="10" presetSubtype="0">
                                  <p:stCondLst>
                                    <p:cond delay="100"/>
                                  </p:stCondLst>
                                  <p:childTnLst>
                                    <p:set>
                                      <p:cBhvr>
                                        <p:cTn dur="1" fill="hold">
                                          <p:stCondLst>
                                            <p:cond delay="0"/>
                                          </p:stCondLst>
                                        </p:cTn>
                                        <p:tgtEl>
                                          <p:spTgt spid="107"/>
                                        </p:tgtEl>
                                        <p:attrNameLst>
                                          <p:attrName>style.visibility</p:attrName>
                                        </p:attrNameLst>
                                      </p:cBhvr>
                                      <p:to>
                                        <p:strVal val="visible"/>
                                      </p:to>
                                    </p:set>
                                    <p:animEffect filter="fade" transition="in">
                                      <p:cBhvr>
                                        <p:cTn dur="800"/>
                                        <p:tgtEl>
                                          <p:spTgt spid="107"/>
                                        </p:tgtEl>
                                      </p:cBhvr>
                                    </p:animEffect>
                                  </p:childTnLst>
                                </p:cTn>
                              </p:par>
                              <p:par>
                                <p:cTn fill="hold" nodeType="withEffect" presetClass="entr" presetID="10" presetSubtype="0">
                                  <p:stCondLst>
                                    <p:cond delay="200"/>
                                  </p:stCondLst>
                                  <p:childTnLst>
                                    <p:set>
                                      <p:cBhvr>
                                        <p:cTn dur="1" fill="hold">
                                          <p:stCondLst>
                                            <p:cond delay="0"/>
                                          </p:stCondLst>
                                        </p:cTn>
                                        <p:tgtEl>
                                          <p:spTgt spid="108"/>
                                        </p:tgtEl>
                                        <p:attrNameLst>
                                          <p:attrName>style.visibility</p:attrName>
                                        </p:attrNameLst>
                                      </p:cBhvr>
                                      <p:to>
                                        <p:strVal val="visible"/>
                                      </p:to>
                                    </p:set>
                                    <p:animEffect filter="fade" transition="in">
                                      <p:cBhvr>
                                        <p:cTn dur="800"/>
                                        <p:tgtEl>
                                          <p:spTgt spid="108"/>
                                        </p:tgtEl>
                                      </p:cBhvr>
                                    </p:animEffect>
                                  </p:childTnLst>
                                </p:cTn>
                              </p:par>
                              <p:par>
                                <p:cTn fill="hold" nodeType="withEffect" presetClass="entr" presetID="10" presetSubtype="0">
                                  <p:stCondLst>
                                    <p:cond delay="300"/>
                                  </p:stCondLst>
                                  <p:childTnLst>
                                    <p:set>
                                      <p:cBhvr>
                                        <p:cTn dur="1" fill="hold">
                                          <p:stCondLst>
                                            <p:cond delay="0"/>
                                          </p:stCondLst>
                                        </p:cTn>
                                        <p:tgtEl>
                                          <p:spTgt spid="109"/>
                                        </p:tgtEl>
                                        <p:attrNameLst>
                                          <p:attrName>style.visibility</p:attrName>
                                        </p:attrNameLst>
                                      </p:cBhvr>
                                      <p:to>
                                        <p:strVal val="visible"/>
                                      </p:to>
                                    </p:set>
                                    <p:animEffect filter="fade" transition="in">
                                      <p:cBhvr>
                                        <p:cTn dur="800"/>
                                        <p:tgtEl>
                                          <p:spTgt spid="109"/>
                                        </p:tgtEl>
                                      </p:cBhvr>
                                    </p:animEffect>
                                  </p:childTnLst>
                                </p:cTn>
                              </p:par>
                              <p:par>
                                <p:cTn fill="hold" nodeType="withEffect" presetClass="entr" presetID="10" presetSubtype="0">
                                  <p:stCondLst>
                                    <p:cond delay="400"/>
                                  </p:stCondLst>
                                  <p:childTnLst>
                                    <p:set>
                                      <p:cBhvr>
                                        <p:cTn dur="1" fill="hold">
                                          <p:stCondLst>
                                            <p:cond delay="0"/>
                                          </p:stCondLst>
                                        </p:cTn>
                                        <p:tgtEl>
                                          <p:spTgt spid="110"/>
                                        </p:tgtEl>
                                        <p:attrNameLst>
                                          <p:attrName>style.visibility</p:attrName>
                                        </p:attrNameLst>
                                      </p:cBhvr>
                                      <p:to>
                                        <p:strVal val="visible"/>
                                      </p:to>
                                    </p:set>
                                    <p:animEffect filter="fade" transition="in">
                                      <p:cBhvr>
                                        <p:cTn dur="800"/>
                                        <p:tgtEl>
                                          <p:spTgt spid="110"/>
                                        </p:tgtEl>
                                      </p:cBhvr>
                                    </p:animEffect>
                                  </p:childTnLst>
                                </p:cTn>
                              </p:par>
                              <p:par>
                                <p:cTn fill="hold" nodeType="withEffect" presetClass="entr" presetID="10" presetSubtype="0">
                                  <p:stCondLst>
                                    <p:cond delay="500"/>
                                  </p:stCondLst>
                                  <p:childTnLst>
                                    <p:set>
                                      <p:cBhvr>
                                        <p:cTn dur="1" fill="hold">
                                          <p:stCondLst>
                                            <p:cond delay="0"/>
                                          </p:stCondLst>
                                        </p:cTn>
                                        <p:tgtEl>
                                          <p:spTgt spid="111"/>
                                        </p:tgtEl>
                                        <p:attrNameLst>
                                          <p:attrName>style.visibility</p:attrName>
                                        </p:attrNameLst>
                                      </p:cBhvr>
                                      <p:to>
                                        <p:strVal val="visible"/>
                                      </p:to>
                                    </p:set>
                                    <p:animEffect filter="fade" transition="in">
                                      <p:cBhvr>
                                        <p:cTn dur="800"/>
                                        <p:tgtEl>
                                          <p:spTgt spid="111"/>
                                        </p:tgtEl>
                                      </p:cBhvr>
                                    </p:animEffect>
                                  </p:childTnLst>
                                </p:cTn>
                              </p:par>
                              <p:par>
                                <p:cTn fill="hold" nodeType="withEffect" presetClass="entr" presetID="10" presetSubtype="0">
                                  <p:stCondLst>
                                    <p:cond delay="600"/>
                                  </p:stCondLst>
                                  <p:childTnLst>
                                    <p:set>
                                      <p:cBhvr>
                                        <p:cTn dur="1" fill="hold">
                                          <p:stCondLst>
                                            <p:cond delay="0"/>
                                          </p:stCondLst>
                                        </p:cTn>
                                        <p:tgtEl>
                                          <p:spTgt spid="112"/>
                                        </p:tgtEl>
                                        <p:attrNameLst>
                                          <p:attrName>style.visibility</p:attrName>
                                        </p:attrNameLst>
                                      </p:cBhvr>
                                      <p:to>
                                        <p:strVal val="visible"/>
                                      </p:to>
                                    </p:set>
                                    <p:animEffect filter="fade" transition="in">
                                      <p:cBhvr>
                                        <p:cTn dur="800"/>
                                        <p:tgtEl>
                                          <p:spTgt spid="112"/>
                                        </p:tgtEl>
                                      </p:cBhvr>
                                    </p:animEffect>
                                  </p:childTnLst>
                                </p:cTn>
                              </p:par>
                              <p:par>
                                <p:cTn fill="hold" nodeType="withEffect" presetClass="entr" presetID="10" presetSubtype="0">
                                  <p:stCondLst>
                                    <p:cond delay="700"/>
                                  </p:stCondLst>
                                  <p:childTnLst>
                                    <p:set>
                                      <p:cBhvr>
                                        <p:cTn dur="1" fill="hold">
                                          <p:stCondLst>
                                            <p:cond delay="0"/>
                                          </p:stCondLst>
                                        </p:cTn>
                                        <p:tgtEl>
                                          <p:spTgt spid="113"/>
                                        </p:tgtEl>
                                        <p:attrNameLst>
                                          <p:attrName>style.visibility</p:attrName>
                                        </p:attrNameLst>
                                      </p:cBhvr>
                                      <p:to>
                                        <p:strVal val="visible"/>
                                      </p:to>
                                    </p:set>
                                    <p:animEffect filter="fade" transition="in">
                                      <p:cBhvr>
                                        <p:cTn dur="8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 presetSubtype="0">
                                  <p:stCondLst>
                                    <p:cond delay="0"/>
                                  </p:stCondLst>
                                  <p:childTnLst>
                                    <p:set>
                                      <p:cBhvr>
                                        <p:cTn dur="1" fill="hold">
                                          <p:stCondLst>
                                            <p:cond delay="1"/>
                                          </p:stCondLst>
                                        </p:cTn>
                                        <p:tgtEl>
                                          <p:spTgt spid="1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6"/>
          <p:cNvPicPr preferRelativeResize="0"/>
          <p:nvPr/>
        </p:nvPicPr>
        <p:blipFill rotWithShape="1">
          <a:blip r:embed="rId3">
            <a:alphaModFix amt="77000"/>
          </a:blip>
          <a:srcRect b="0" l="0" r="0" t="0"/>
          <a:stretch/>
        </p:blipFill>
        <p:spPr>
          <a:xfrm>
            <a:off x="2" y="0"/>
            <a:ext cx="9144000" cy="6097541"/>
          </a:xfrm>
          <a:prstGeom prst="rect">
            <a:avLst/>
          </a:prstGeom>
          <a:noFill/>
          <a:ln>
            <a:noFill/>
          </a:ln>
        </p:spPr>
      </p:pic>
      <p:pic>
        <p:nvPicPr>
          <p:cNvPr id="132" name="Google Shape;132;p6"/>
          <p:cNvPicPr preferRelativeResize="0"/>
          <p:nvPr/>
        </p:nvPicPr>
        <p:blipFill rotWithShape="1">
          <a:blip r:embed="rId4">
            <a:alphaModFix/>
          </a:blip>
          <a:srcRect b="1197" l="910" r="0" t="13766"/>
          <a:stretch/>
        </p:blipFill>
        <p:spPr>
          <a:xfrm>
            <a:off x="0" y="887575"/>
            <a:ext cx="9144003" cy="4355475"/>
          </a:xfrm>
          <a:prstGeom prst="rect">
            <a:avLst/>
          </a:prstGeom>
          <a:noFill/>
          <a:ln>
            <a:noFill/>
          </a:ln>
        </p:spPr>
      </p:pic>
      <p:sp>
        <p:nvSpPr>
          <p:cNvPr id="133" name="Google Shape;133;p6"/>
          <p:cNvSpPr/>
          <p:nvPr/>
        </p:nvSpPr>
        <p:spPr>
          <a:xfrm>
            <a:off x="295450" y="217625"/>
            <a:ext cx="3666300" cy="3600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Entity Relationship Diagram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9"/>
          <p:cNvPicPr preferRelativeResize="0"/>
          <p:nvPr/>
        </p:nvPicPr>
        <p:blipFill rotWithShape="1">
          <a:blip r:embed="rId3">
            <a:alphaModFix amt="77000"/>
          </a:blip>
          <a:srcRect b="0" l="0" r="0" t="0"/>
          <a:stretch/>
        </p:blipFill>
        <p:spPr>
          <a:xfrm>
            <a:off x="2" y="0"/>
            <a:ext cx="9144000" cy="6097541"/>
          </a:xfrm>
          <a:prstGeom prst="rect">
            <a:avLst/>
          </a:prstGeom>
          <a:noFill/>
          <a:ln>
            <a:noFill/>
          </a:ln>
        </p:spPr>
      </p:pic>
      <p:pic>
        <p:nvPicPr>
          <p:cNvPr id="139" name="Google Shape;139;p9"/>
          <p:cNvPicPr preferRelativeResize="0"/>
          <p:nvPr/>
        </p:nvPicPr>
        <p:blipFill rotWithShape="1">
          <a:blip r:embed="rId4">
            <a:alphaModFix/>
          </a:blip>
          <a:srcRect b="5338" l="0" r="0" t="0"/>
          <a:stretch/>
        </p:blipFill>
        <p:spPr>
          <a:xfrm>
            <a:off x="3597525" y="257163"/>
            <a:ext cx="5121424" cy="4629176"/>
          </a:xfrm>
          <a:prstGeom prst="rect">
            <a:avLst/>
          </a:prstGeom>
          <a:noFill/>
          <a:ln>
            <a:noFill/>
          </a:ln>
        </p:spPr>
      </p:pic>
      <p:sp>
        <p:nvSpPr>
          <p:cNvPr id="140" name="Google Shape;140;p9"/>
          <p:cNvSpPr/>
          <p:nvPr/>
        </p:nvSpPr>
        <p:spPr>
          <a:xfrm>
            <a:off x="334450" y="253650"/>
            <a:ext cx="2045400" cy="5343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9"/>
          <p:cNvSpPr txBox="1"/>
          <p:nvPr/>
        </p:nvSpPr>
        <p:spPr>
          <a:xfrm>
            <a:off x="470025" y="228300"/>
            <a:ext cx="30351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000000"/>
                </a:solidFill>
                <a:latin typeface="Arial"/>
                <a:ea typeface="Arial"/>
                <a:cs typeface="Arial"/>
                <a:sym typeface="Arial"/>
              </a:rPr>
              <a:t>Customer</a:t>
            </a:r>
            <a:endParaRPr b="1" i="0" sz="2600" u="none" cap="none" strike="noStrike">
              <a:solidFill>
                <a:srgbClr val="000000"/>
              </a:solidFill>
              <a:latin typeface="Arial"/>
              <a:ea typeface="Arial"/>
              <a:cs typeface="Arial"/>
              <a:sym typeface="Arial"/>
            </a:endParaRPr>
          </a:p>
        </p:txBody>
      </p:sp>
      <p:sp>
        <p:nvSpPr>
          <p:cNvPr id="142" name="Google Shape;142;p9"/>
          <p:cNvSpPr/>
          <p:nvPr/>
        </p:nvSpPr>
        <p:spPr>
          <a:xfrm>
            <a:off x="334450" y="1278950"/>
            <a:ext cx="3170700" cy="3112500"/>
          </a:xfrm>
          <a:prstGeom prst="rect">
            <a:avLst/>
          </a:prstGeom>
          <a:solidFill>
            <a:srgbClr val="FFFFFF">
              <a:alpha val="52156"/>
            </a:srgbClr>
          </a:solid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Customer entity will have details of customer</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Customer credentials will get saved in CustomerCredentials</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If customer have subscribed for a product that information will resides in subscription entity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